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6000000" cx="32400000"/>
  <p:notesSz cx="6858000" cy="9144000"/>
  <p:embeddedFontLst>
    <p:embeddedFont>
      <p:font typeface="Robo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39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39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886264" y="685800"/>
            <a:ext cx="30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886264" y="685800"/>
            <a:ext cx="308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pt-BR" sz="1200"/>
              <a:t>Faça login com sua conta Google ou USP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pt-BR" sz="1200"/>
              <a:t>Vá em Arquivo → </a:t>
            </a:r>
            <a:r>
              <a:rPr b="1" lang="pt-BR" sz="1200"/>
              <a:t>Fazer uma cópia</a:t>
            </a:r>
            <a:r>
              <a:rPr lang="pt-BR" sz="1200"/>
              <a:t> ou </a:t>
            </a:r>
            <a:r>
              <a:rPr b="1" lang="pt-BR" sz="1200"/>
              <a:t>Fazer download como .pptx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pt-BR" sz="1200"/>
              <a:t>Caso não seja aluno de IC bolsista CNPq, exclua o logo da SIICUSP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pt-BR" sz="1200"/>
              <a:t>Mantenha somente </a:t>
            </a: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o logo da agência que contribui para seu projeto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Quando finalizar, vá em Arquivo → </a:t>
            </a:r>
            <a:r>
              <a:rPr b="1" lang="pt-BR" sz="1200">
                <a:latin typeface="Roboto"/>
                <a:ea typeface="Roboto"/>
                <a:cs typeface="Roboto"/>
                <a:sym typeface="Roboto"/>
              </a:rPr>
              <a:t>Fazer download como .pdf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Sinta-se livre para fazer alterações, este é um modelo sugestivo.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114300" marR="1143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 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04478" y="5211374"/>
            <a:ext cx="30191100" cy="14366400"/>
          </a:xfrm>
          <a:prstGeom prst="rect">
            <a:avLst/>
          </a:prstGeom>
        </p:spPr>
        <p:txBody>
          <a:bodyPr anchorCtr="0" anchor="b" bIns="431925" lIns="431925" spcFirstLastPara="1" rIns="431925" wrap="square" tIns="431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04449" y="19836395"/>
            <a:ext cx="30191100" cy="55476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04449" y="7741907"/>
            <a:ext cx="30191100" cy="13742700"/>
          </a:xfrm>
          <a:prstGeom prst="rect">
            <a:avLst/>
          </a:prstGeom>
        </p:spPr>
        <p:txBody>
          <a:bodyPr anchorCtr="0" anchor="b" bIns="431925" lIns="431925" spcFirstLastPara="1" rIns="431925" wrap="square" tIns="431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700"/>
              <a:buNone/>
              <a:defRPr sz="56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04449" y="22062817"/>
            <a:ext cx="30191100" cy="91044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indent="-768350" lvl="0" marL="457200" algn="ctr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1pPr>
            <a:lvl2pPr indent="-647700" lvl="1" marL="914400" algn="ctr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2pPr>
            <a:lvl3pPr indent="-647700" lvl="2" marL="1371600" algn="ctr">
              <a:spcBef>
                <a:spcPts val="7600"/>
              </a:spcBef>
              <a:spcAft>
                <a:spcPts val="0"/>
              </a:spcAft>
              <a:buSzPts val="6600"/>
              <a:buChar char="■"/>
              <a:defRPr/>
            </a:lvl3pPr>
            <a:lvl4pPr indent="-647700" lvl="3" marL="1828800" algn="ctr">
              <a:spcBef>
                <a:spcPts val="7600"/>
              </a:spcBef>
              <a:spcAft>
                <a:spcPts val="0"/>
              </a:spcAft>
              <a:buSzPts val="6600"/>
              <a:buChar char="●"/>
              <a:defRPr/>
            </a:lvl4pPr>
            <a:lvl5pPr indent="-647700" lvl="4" marL="2286000" algn="ctr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5pPr>
            <a:lvl6pPr indent="-647700" lvl="5" marL="2743200" algn="ctr">
              <a:spcBef>
                <a:spcPts val="7600"/>
              </a:spcBef>
              <a:spcAft>
                <a:spcPts val="0"/>
              </a:spcAft>
              <a:buSzPts val="6600"/>
              <a:buChar char="■"/>
              <a:defRPr/>
            </a:lvl6pPr>
            <a:lvl7pPr indent="-647700" lvl="6" marL="3200400" algn="ctr">
              <a:spcBef>
                <a:spcPts val="7600"/>
              </a:spcBef>
              <a:spcAft>
                <a:spcPts val="0"/>
              </a:spcAft>
              <a:buSzPts val="6600"/>
              <a:buChar char="●"/>
              <a:defRPr/>
            </a:lvl7pPr>
            <a:lvl8pPr indent="-647700" lvl="7" marL="3657600" algn="ctr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8pPr>
            <a:lvl9pPr indent="-647700" lvl="8" marL="4114800" algn="ctr">
              <a:spcBef>
                <a:spcPts val="7600"/>
              </a:spcBef>
              <a:spcAft>
                <a:spcPts val="7600"/>
              </a:spcAft>
              <a:buSzPts val="6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04449" y="15054068"/>
            <a:ext cx="30191100" cy="58920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04449" y="3114786"/>
            <a:ext cx="30191100" cy="40083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04449" y="8066317"/>
            <a:ext cx="30191100" cy="239118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indent="-768350" lvl="0" marL="457200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1pPr>
            <a:lvl2pPr indent="-647700" lvl="1" marL="914400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2pPr>
            <a:lvl3pPr indent="-647700" lvl="2" marL="1371600">
              <a:spcBef>
                <a:spcPts val="7600"/>
              </a:spcBef>
              <a:spcAft>
                <a:spcPts val="0"/>
              </a:spcAft>
              <a:buSzPts val="6600"/>
              <a:buChar char="■"/>
              <a:defRPr/>
            </a:lvl3pPr>
            <a:lvl4pPr indent="-647700" lvl="3" marL="1828800">
              <a:spcBef>
                <a:spcPts val="7600"/>
              </a:spcBef>
              <a:spcAft>
                <a:spcPts val="0"/>
              </a:spcAft>
              <a:buSzPts val="6600"/>
              <a:buChar char="●"/>
              <a:defRPr/>
            </a:lvl4pPr>
            <a:lvl5pPr indent="-647700" lvl="4" marL="2286000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5pPr>
            <a:lvl6pPr indent="-647700" lvl="5" marL="2743200">
              <a:spcBef>
                <a:spcPts val="7600"/>
              </a:spcBef>
              <a:spcAft>
                <a:spcPts val="0"/>
              </a:spcAft>
              <a:buSzPts val="6600"/>
              <a:buChar char="■"/>
              <a:defRPr/>
            </a:lvl6pPr>
            <a:lvl7pPr indent="-647700" lvl="6" marL="3200400">
              <a:spcBef>
                <a:spcPts val="7600"/>
              </a:spcBef>
              <a:spcAft>
                <a:spcPts val="0"/>
              </a:spcAft>
              <a:buSzPts val="6600"/>
              <a:buChar char="●"/>
              <a:defRPr/>
            </a:lvl7pPr>
            <a:lvl8pPr indent="-647700" lvl="7" marL="3657600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8pPr>
            <a:lvl9pPr indent="-647700" lvl="8" marL="4114800">
              <a:spcBef>
                <a:spcPts val="7600"/>
              </a:spcBef>
              <a:spcAft>
                <a:spcPts val="7600"/>
              </a:spcAft>
              <a:buSzPts val="6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04449" y="3114786"/>
            <a:ext cx="30191100" cy="40083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04449" y="8066317"/>
            <a:ext cx="14172900" cy="239118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indent="-647700" lvl="0" marL="457200">
              <a:spcBef>
                <a:spcPts val="0"/>
              </a:spcBef>
              <a:spcAft>
                <a:spcPts val="0"/>
              </a:spcAft>
              <a:buSzPts val="6600"/>
              <a:buChar char="●"/>
              <a:defRPr sz="6600"/>
            </a:lvl1pPr>
            <a:lvl2pPr indent="-590550" lvl="1" marL="9144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2pPr>
            <a:lvl3pPr indent="-590550" lvl="2" marL="1371600">
              <a:spcBef>
                <a:spcPts val="7600"/>
              </a:spcBef>
              <a:spcAft>
                <a:spcPts val="0"/>
              </a:spcAft>
              <a:buSzPts val="5700"/>
              <a:buChar char="■"/>
              <a:defRPr sz="5700"/>
            </a:lvl3pPr>
            <a:lvl4pPr indent="-590550" lvl="3" marL="1828800">
              <a:spcBef>
                <a:spcPts val="7600"/>
              </a:spcBef>
              <a:spcAft>
                <a:spcPts val="0"/>
              </a:spcAft>
              <a:buSzPts val="5700"/>
              <a:buChar char="●"/>
              <a:defRPr sz="5700"/>
            </a:lvl4pPr>
            <a:lvl5pPr indent="-590550" lvl="4" marL="22860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5pPr>
            <a:lvl6pPr indent="-590550" lvl="5" marL="2743200">
              <a:spcBef>
                <a:spcPts val="7600"/>
              </a:spcBef>
              <a:spcAft>
                <a:spcPts val="0"/>
              </a:spcAft>
              <a:buSzPts val="5700"/>
              <a:buChar char="■"/>
              <a:defRPr sz="5700"/>
            </a:lvl6pPr>
            <a:lvl7pPr indent="-590550" lvl="6" marL="3200400">
              <a:spcBef>
                <a:spcPts val="7600"/>
              </a:spcBef>
              <a:spcAft>
                <a:spcPts val="0"/>
              </a:spcAft>
              <a:buSzPts val="5700"/>
              <a:buChar char="●"/>
              <a:defRPr sz="5700"/>
            </a:lvl7pPr>
            <a:lvl8pPr indent="-590550" lvl="7" marL="36576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8pPr>
            <a:lvl9pPr indent="-590550" lvl="8" marL="4114800">
              <a:spcBef>
                <a:spcPts val="7600"/>
              </a:spcBef>
              <a:spcAft>
                <a:spcPts val="7600"/>
              </a:spcAft>
              <a:buSzPts val="5700"/>
              <a:buChar char="■"/>
              <a:defRPr sz="5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122677" y="8066317"/>
            <a:ext cx="14172900" cy="239118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indent="-647700" lvl="0" marL="457200">
              <a:spcBef>
                <a:spcPts val="0"/>
              </a:spcBef>
              <a:spcAft>
                <a:spcPts val="0"/>
              </a:spcAft>
              <a:buSzPts val="6600"/>
              <a:buChar char="●"/>
              <a:defRPr sz="6600"/>
            </a:lvl1pPr>
            <a:lvl2pPr indent="-590550" lvl="1" marL="9144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2pPr>
            <a:lvl3pPr indent="-590550" lvl="2" marL="1371600">
              <a:spcBef>
                <a:spcPts val="7600"/>
              </a:spcBef>
              <a:spcAft>
                <a:spcPts val="0"/>
              </a:spcAft>
              <a:buSzPts val="5700"/>
              <a:buChar char="■"/>
              <a:defRPr sz="5700"/>
            </a:lvl3pPr>
            <a:lvl4pPr indent="-590550" lvl="3" marL="1828800">
              <a:spcBef>
                <a:spcPts val="7600"/>
              </a:spcBef>
              <a:spcAft>
                <a:spcPts val="0"/>
              </a:spcAft>
              <a:buSzPts val="5700"/>
              <a:buChar char="●"/>
              <a:defRPr sz="5700"/>
            </a:lvl4pPr>
            <a:lvl5pPr indent="-590550" lvl="4" marL="22860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5pPr>
            <a:lvl6pPr indent="-590550" lvl="5" marL="2743200">
              <a:spcBef>
                <a:spcPts val="7600"/>
              </a:spcBef>
              <a:spcAft>
                <a:spcPts val="0"/>
              </a:spcAft>
              <a:buSzPts val="5700"/>
              <a:buChar char="■"/>
              <a:defRPr sz="5700"/>
            </a:lvl6pPr>
            <a:lvl7pPr indent="-590550" lvl="6" marL="3200400">
              <a:spcBef>
                <a:spcPts val="7600"/>
              </a:spcBef>
              <a:spcAft>
                <a:spcPts val="0"/>
              </a:spcAft>
              <a:buSzPts val="5700"/>
              <a:buChar char="●"/>
              <a:defRPr sz="5700"/>
            </a:lvl7pPr>
            <a:lvl8pPr indent="-590550" lvl="7" marL="36576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8pPr>
            <a:lvl9pPr indent="-590550" lvl="8" marL="4114800">
              <a:spcBef>
                <a:spcPts val="7600"/>
              </a:spcBef>
              <a:spcAft>
                <a:spcPts val="7600"/>
              </a:spcAft>
              <a:buSzPts val="5700"/>
              <a:buChar char="■"/>
              <a:defRPr sz="5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04449" y="3114786"/>
            <a:ext cx="30191100" cy="40083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04449" y="3888714"/>
            <a:ext cx="9949500" cy="5289300"/>
          </a:xfrm>
          <a:prstGeom prst="rect">
            <a:avLst/>
          </a:prstGeom>
        </p:spPr>
        <p:txBody>
          <a:bodyPr anchorCtr="0" anchor="b" bIns="431925" lIns="431925" spcFirstLastPara="1" rIns="431925" wrap="square" tIns="431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1pPr>
            <a:lvl2pPr lvl="1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2pPr>
            <a:lvl3pPr lvl="2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3pPr>
            <a:lvl4pPr lvl="3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4pPr>
            <a:lvl5pPr lvl="4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5pPr>
            <a:lvl6pPr lvl="5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6pPr>
            <a:lvl7pPr lvl="6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7pPr>
            <a:lvl8pPr lvl="7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8pPr>
            <a:lvl9pPr lvl="8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04449" y="9725984"/>
            <a:ext cx="9949500" cy="222531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indent="-590550" lvl="0" marL="457200">
              <a:spcBef>
                <a:spcPts val="0"/>
              </a:spcBef>
              <a:spcAft>
                <a:spcPts val="0"/>
              </a:spcAft>
              <a:buSzPts val="5700"/>
              <a:buChar char="●"/>
              <a:defRPr sz="5700"/>
            </a:lvl1pPr>
            <a:lvl2pPr indent="-590550" lvl="1" marL="9144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2pPr>
            <a:lvl3pPr indent="-590550" lvl="2" marL="1371600">
              <a:spcBef>
                <a:spcPts val="7600"/>
              </a:spcBef>
              <a:spcAft>
                <a:spcPts val="0"/>
              </a:spcAft>
              <a:buSzPts val="5700"/>
              <a:buChar char="■"/>
              <a:defRPr sz="5700"/>
            </a:lvl3pPr>
            <a:lvl4pPr indent="-590550" lvl="3" marL="1828800">
              <a:spcBef>
                <a:spcPts val="7600"/>
              </a:spcBef>
              <a:spcAft>
                <a:spcPts val="0"/>
              </a:spcAft>
              <a:buSzPts val="5700"/>
              <a:buChar char="●"/>
              <a:defRPr sz="5700"/>
            </a:lvl4pPr>
            <a:lvl5pPr indent="-590550" lvl="4" marL="22860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5pPr>
            <a:lvl6pPr indent="-590550" lvl="5" marL="2743200">
              <a:spcBef>
                <a:spcPts val="7600"/>
              </a:spcBef>
              <a:spcAft>
                <a:spcPts val="0"/>
              </a:spcAft>
              <a:buSzPts val="5700"/>
              <a:buChar char="■"/>
              <a:defRPr sz="5700"/>
            </a:lvl6pPr>
            <a:lvl7pPr indent="-590550" lvl="6" marL="3200400">
              <a:spcBef>
                <a:spcPts val="7600"/>
              </a:spcBef>
              <a:spcAft>
                <a:spcPts val="0"/>
              </a:spcAft>
              <a:buSzPts val="5700"/>
              <a:buChar char="●"/>
              <a:defRPr sz="5700"/>
            </a:lvl7pPr>
            <a:lvl8pPr indent="-590550" lvl="7" marL="3657600">
              <a:spcBef>
                <a:spcPts val="7600"/>
              </a:spcBef>
              <a:spcAft>
                <a:spcPts val="0"/>
              </a:spcAft>
              <a:buSzPts val="5700"/>
              <a:buChar char="○"/>
              <a:defRPr sz="5700"/>
            </a:lvl8pPr>
            <a:lvl9pPr indent="-590550" lvl="8" marL="4114800">
              <a:spcBef>
                <a:spcPts val="7600"/>
              </a:spcBef>
              <a:spcAft>
                <a:spcPts val="7600"/>
              </a:spcAft>
              <a:buSzPts val="5700"/>
              <a:buChar char="■"/>
              <a:defRPr sz="5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37106" y="3150656"/>
            <a:ext cx="22563000" cy="286320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1pPr>
            <a:lvl2pPr lvl="1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2pPr>
            <a:lvl3pPr lvl="2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3pPr>
            <a:lvl4pPr lvl="3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4pPr>
            <a:lvl5pPr lvl="4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5pPr>
            <a:lvl6pPr lvl="5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6pPr>
            <a:lvl7pPr lvl="6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7pPr>
            <a:lvl8pPr lvl="7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8pPr>
            <a:lvl9pPr lvl="8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875"/>
            <a:ext cx="162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31925" lIns="431925" spcFirstLastPara="1" rIns="431925" wrap="square" tIns="431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40748" y="8631146"/>
            <a:ext cx="14333400" cy="10374600"/>
          </a:xfrm>
          <a:prstGeom prst="rect">
            <a:avLst/>
          </a:prstGeom>
        </p:spPr>
        <p:txBody>
          <a:bodyPr anchorCtr="0" anchor="b" bIns="431925" lIns="431925" spcFirstLastPara="1" rIns="431925" wrap="square" tIns="431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800"/>
              <a:buNone/>
              <a:defRPr sz="198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40748" y="19619073"/>
            <a:ext cx="14333400" cy="8644800"/>
          </a:xfrm>
          <a:prstGeom prst="rect">
            <a:avLst/>
          </a:prstGeom>
        </p:spPr>
        <p:txBody>
          <a:bodyPr anchorCtr="0" anchor="t" bIns="431925" lIns="431925" spcFirstLastPara="1" rIns="431925" wrap="square" tIns="431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502165" y="5067892"/>
            <a:ext cx="13595700" cy="258624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indent="-768350" lvl="0" marL="457200">
              <a:spcBef>
                <a:spcPts val="0"/>
              </a:spcBef>
              <a:spcAft>
                <a:spcPts val="0"/>
              </a:spcAft>
              <a:buSzPts val="8500"/>
              <a:buChar char="●"/>
              <a:defRPr/>
            </a:lvl1pPr>
            <a:lvl2pPr indent="-647700" lvl="1" marL="914400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2pPr>
            <a:lvl3pPr indent="-647700" lvl="2" marL="1371600">
              <a:spcBef>
                <a:spcPts val="7600"/>
              </a:spcBef>
              <a:spcAft>
                <a:spcPts val="0"/>
              </a:spcAft>
              <a:buSzPts val="6600"/>
              <a:buChar char="■"/>
              <a:defRPr/>
            </a:lvl3pPr>
            <a:lvl4pPr indent="-647700" lvl="3" marL="1828800">
              <a:spcBef>
                <a:spcPts val="7600"/>
              </a:spcBef>
              <a:spcAft>
                <a:spcPts val="0"/>
              </a:spcAft>
              <a:buSzPts val="6600"/>
              <a:buChar char="●"/>
              <a:defRPr/>
            </a:lvl4pPr>
            <a:lvl5pPr indent="-647700" lvl="4" marL="2286000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5pPr>
            <a:lvl6pPr indent="-647700" lvl="5" marL="2743200">
              <a:spcBef>
                <a:spcPts val="7600"/>
              </a:spcBef>
              <a:spcAft>
                <a:spcPts val="0"/>
              </a:spcAft>
              <a:buSzPts val="6600"/>
              <a:buChar char="■"/>
              <a:defRPr/>
            </a:lvl6pPr>
            <a:lvl7pPr indent="-647700" lvl="6" marL="3200400">
              <a:spcBef>
                <a:spcPts val="7600"/>
              </a:spcBef>
              <a:spcAft>
                <a:spcPts val="0"/>
              </a:spcAft>
              <a:buSzPts val="6600"/>
              <a:buChar char="●"/>
              <a:defRPr/>
            </a:lvl7pPr>
            <a:lvl8pPr indent="-647700" lvl="7" marL="3657600">
              <a:spcBef>
                <a:spcPts val="7600"/>
              </a:spcBef>
              <a:spcAft>
                <a:spcPts val="0"/>
              </a:spcAft>
              <a:buSzPts val="6600"/>
              <a:buChar char="○"/>
              <a:defRPr/>
            </a:lvl8pPr>
            <a:lvl9pPr indent="-647700" lvl="8" marL="4114800">
              <a:spcBef>
                <a:spcPts val="7600"/>
              </a:spcBef>
              <a:spcAft>
                <a:spcPts val="7600"/>
              </a:spcAft>
              <a:buSzPts val="6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04449" y="29610324"/>
            <a:ext cx="21255600" cy="42354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4449" y="3114786"/>
            <a:ext cx="30191100" cy="4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925" lIns="431925" spcFirstLastPara="1" rIns="431925" wrap="square" tIns="431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None/>
              <a:defRPr sz="1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04449" y="8066317"/>
            <a:ext cx="30191100" cy="23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925" lIns="431925" spcFirstLastPara="1" rIns="431925" wrap="square" tIns="431925">
            <a:noAutofit/>
          </a:bodyPr>
          <a:lstStyle>
            <a:lvl1pPr indent="-7683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Char char="●"/>
              <a:defRPr sz="8500">
                <a:solidFill>
                  <a:schemeClr val="dk2"/>
                </a:solidFill>
              </a:defRPr>
            </a:lvl1pPr>
            <a:lvl2pPr indent="-647700" lvl="1" marL="914400">
              <a:lnSpc>
                <a:spcPct val="115000"/>
              </a:lnSpc>
              <a:spcBef>
                <a:spcPts val="7600"/>
              </a:spcBef>
              <a:spcAft>
                <a:spcPts val="0"/>
              </a:spcAft>
              <a:buClr>
                <a:schemeClr val="dk2"/>
              </a:buClr>
              <a:buSzPts val="6600"/>
              <a:buChar char="○"/>
              <a:defRPr sz="6600">
                <a:solidFill>
                  <a:schemeClr val="dk2"/>
                </a:solidFill>
              </a:defRPr>
            </a:lvl2pPr>
            <a:lvl3pPr indent="-647700" lvl="2" marL="1371600">
              <a:lnSpc>
                <a:spcPct val="115000"/>
              </a:lnSpc>
              <a:spcBef>
                <a:spcPts val="7600"/>
              </a:spcBef>
              <a:spcAft>
                <a:spcPts val="0"/>
              </a:spcAft>
              <a:buClr>
                <a:schemeClr val="dk2"/>
              </a:buClr>
              <a:buSzPts val="6600"/>
              <a:buChar char="■"/>
              <a:defRPr sz="6600">
                <a:solidFill>
                  <a:schemeClr val="dk2"/>
                </a:solidFill>
              </a:defRPr>
            </a:lvl3pPr>
            <a:lvl4pPr indent="-647700" lvl="3" marL="1828800">
              <a:lnSpc>
                <a:spcPct val="115000"/>
              </a:lnSpc>
              <a:spcBef>
                <a:spcPts val="7600"/>
              </a:spcBef>
              <a:spcAft>
                <a:spcPts val="0"/>
              </a:spcAft>
              <a:buClr>
                <a:schemeClr val="dk2"/>
              </a:buClr>
              <a:buSzPts val="6600"/>
              <a:buChar char="●"/>
              <a:defRPr sz="6600">
                <a:solidFill>
                  <a:schemeClr val="dk2"/>
                </a:solidFill>
              </a:defRPr>
            </a:lvl4pPr>
            <a:lvl5pPr indent="-647700" lvl="4" marL="2286000">
              <a:lnSpc>
                <a:spcPct val="115000"/>
              </a:lnSpc>
              <a:spcBef>
                <a:spcPts val="7600"/>
              </a:spcBef>
              <a:spcAft>
                <a:spcPts val="0"/>
              </a:spcAft>
              <a:buClr>
                <a:schemeClr val="dk2"/>
              </a:buClr>
              <a:buSzPts val="6600"/>
              <a:buChar char="○"/>
              <a:defRPr sz="6600">
                <a:solidFill>
                  <a:schemeClr val="dk2"/>
                </a:solidFill>
              </a:defRPr>
            </a:lvl5pPr>
            <a:lvl6pPr indent="-647700" lvl="5" marL="2743200">
              <a:lnSpc>
                <a:spcPct val="115000"/>
              </a:lnSpc>
              <a:spcBef>
                <a:spcPts val="7600"/>
              </a:spcBef>
              <a:spcAft>
                <a:spcPts val="0"/>
              </a:spcAft>
              <a:buClr>
                <a:schemeClr val="dk2"/>
              </a:buClr>
              <a:buSzPts val="6600"/>
              <a:buChar char="■"/>
              <a:defRPr sz="6600">
                <a:solidFill>
                  <a:schemeClr val="dk2"/>
                </a:solidFill>
              </a:defRPr>
            </a:lvl6pPr>
            <a:lvl7pPr indent="-647700" lvl="6" marL="3200400">
              <a:lnSpc>
                <a:spcPct val="115000"/>
              </a:lnSpc>
              <a:spcBef>
                <a:spcPts val="7600"/>
              </a:spcBef>
              <a:spcAft>
                <a:spcPts val="0"/>
              </a:spcAft>
              <a:buClr>
                <a:schemeClr val="dk2"/>
              </a:buClr>
              <a:buSzPts val="6600"/>
              <a:buChar char="●"/>
              <a:defRPr sz="6600">
                <a:solidFill>
                  <a:schemeClr val="dk2"/>
                </a:solidFill>
              </a:defRPr>
            </a:lvl7pPr>
            <a:lvl8pPr indent="-647700" lvl="7" marL="3657600">
              <a:lnSpc>
                <a:spcPct val="115000"/>
              </a:lnSpc>
              <a:spcBef>
                <a:spcPts val="7600"/>
              </a:spcBef>
              <a:spcAft>
                <a:spcPts val="0"/>
              </a:spcAft>
              <a:buClr>
                <a:schemeClr val="dk2"/>
              </a:buClr>
              <a:buSzPts val="6600"/>
              <a:buChar char="○"/>
              <a:defRPr sz="6600">
                <a:solidFill>
                  <a:schemeClr val="dk2"/>
                </a:solidFill>
              </a:defRPr>
            </a:lvl8pPr>
            <a:lvl9pPr indent="-647700" lvl="8" marL="4114800">
              <a:lnSpc>
                <a:spcPct val="115000"/>
              </a:lnSpc>
              <a:spcBef>
                <a:spcPts val="7600"/>
              </a:spcBef>
              <a:spcAft>
                <a:spcPts val="7600"/>
              </a:spcAft>
              <a:buClr>
                <a:schemeClr val="dk2"/>
              </a:buClr>
              <a:buSzPts val="6600"/>
              <a:buChar char="■"/>
              <a:defRPr sz="6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020520" y="32638438"/>
            <a:ext cx="1944300" cy="27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1925" lIns="431925" spcFirstLastPara="1" rIns="431925" wrap="square" tIns="431925">
            <a:noAutofit/>
          </a:bodyPr>
          <a:lstStyle>
            <a:lvl1pPr lvl="0" algn="r">
              <a:buNone/>
              <a:defRPr sz="4700">
                <a:solidFill>
                  <a:schemeClr val="dk2"/>
                </a:solidFill>
              </a:defRPr>
            </a:lvl1pPr>
            <a:lvl2pPr lvl="1" algn="r">
              <a:buNone/>
              <a:defRPr sz="4700">
                <a:solidFill>
                  <a:schemeClr val="dk2"/>
                </a:solidFill>
              </a:defRPr>
            </a:lvl2pPr>
            <a:lvl3pPr lvl="2" algn="r">
              <a:buNone/>
              <a:defRPr sz="4700">
                <a:solidFill>
                  <a:schemeClr val="dk2"/>
                </a:solidFill>
              </a:defRPr>
            </a:lvl3pPr>
            <a:lvl4pPr lvl="3" algn="r">
              <a:buNone/>
              <a:defRPr sz="4700">
                <a:solidFill>
                  <a:schemeClr val="dk2"/>
                </a:solidFill>
              </a:defRPr>
            </a:lvl4pPr>
            <a:lvl5pPr lvl="4" algn="r">
              <a:buNone/>
              <a:defRPr sz="4700">
                <a:solidFill>
                  <a:schemeClr val="dk2"/>
                </a:solidFill>
              </a:defRPr>
            </a:lvl5pPr>
            <a:lvl6pPr lvl="5" algn="r">
              <a:buNone/>
              <a:defRPr sz="4700">
                <a:solidFill>
                  <a:schemeClr val="dk2"/>
                </a:solidFill>
              </a:defRPr>
            </a:lvl6pPr>
            <a:lvl7pPr lvl="6" algn="r">
              <a:buNone/>
              <a:defRPr sz="4700">
                <a:solidFill>
                  <a:schemeClr val="dk2"/>
                </a:solidFill>
              </a:defRPr>
            </a:lvl7pPr>
            <a:lvl8pPr lvl="7" algn="r">
              <a:buNone/>
              <a:defRPr sz="4700">
                <a:solidFill>
                  <a:schemeClr val="dk2"/>
                </a:solidFill>
              </a:defRPr>
            </a:lvl8pPr>
            <a:lvl9pPr lvl="8" algn="r">
              <a:buNone/>
              <a:defRPr sz="4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6.png"/><Relationship Id="rId13" Type="http://schemas.openxmlformats.org/officeDocument/2006/relationships/image" Target="../media/image8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5" Type="http://schemas.openxmlformats.org/officeDocument/2006/relationships/image" Target="../media/image10.jpg"/><Relationship Id="rId14" Type="http://schemas.openxmlformats.org/officeDocument/2006/relationships/image" Target="../media/image11.png"/><Relationship Id="rId16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57200" y="5468400"/>
            <a:ext cx="308949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Atualmente têm sido desenvolvidos microscópios sem lentes, que surgem como alternativa aos equipamentos ópticos tradicionais. Além de possuir uma montagem mais simples, que possibilita uma maior versatilidade, esses dispositivos têm a facilidade de ter amplo campo de visão com alta resolução.[1] O funcionamento desses equipamentos se baseia na aquisição de hologramas que são digitalmente reconstruídos para se obter a imagem final da amostra observada. Para consolidar a proposta de simplicidade do microscópio sem lente com o qual trabalhamos, esse trabalho apresenta o desenvolvimento de </a:t>
            </a:r>
            <a:r>
              <a:rPr i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automação 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dos dispositivos que compõem o equipamento a fim de que o usuário possa ser beneficiado durante o uso do mesmo.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0"/>
            <a:ext cx="32400000" cy="3937500"/>
          </a:xfrm>
          <a:prstGeom prst="rect">
            <a:avLst/>
          </a:prstGeom>
          <a:solidFill>
            <a:srgbClr val="1F1E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8164" l="0" r="0" t="11629"/>
          <a:stretch/>
        </p:blipFill>
        <p:spPr>
          <a:xfrm>
            <a:off x="712100" y="0"/>
            <a:ext cx="4397400" cy="35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317000" y="292950"/>
            <a:ext cx="219456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DESENVOLVIMENTO DE SOFTWARE DE CONTROLE PARA UM MICROSCÓPIO SEM LENTES</a:t>
            </a:r>
            <a:r>
              <a:rPr lang="pt-BR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240800" y="2285850"/>
            <a:ext cx="219456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Patrick Oliveira Feitosa</a:t>
            </a:r>
            <a:r>
              <a:rPr baseline="30000"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** †</a:t>
            </a: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Camila de Paula D'Almeida</a:t>
            </a:r>
            <a:r>
              <a:rPr baseline="30000"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Natalia Portes de Oliveira</a:t>
            </a:r>
            <a:r>
              <a:rPr baseline="30000"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Sebastião Pratavieira</a:t>
            </a:r>
            <a:r>
              <a:rPr baseline="30000"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aseline="30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Universidade de São Paulo, Instituto de Física de São Carlos, São Carlos, Brasil;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Universidade de São Paulo, Escola de Engenharia de São Carlos, São Carlos, Brasil.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†</a:t>
            </a:r>
            <a:r>
              <a:rPr lang="pt-B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patrickof@usp.br</a:t>
            </a:r>
            <a:endParaRPr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27470100" y="-76200"/>
            <a:ext cx="5005585" cy="3782815"/>
            <a:chOff x="27470100" y="-76200"/>
            <a:chExt cx="5005585" cy="3782815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27891136" y="-76200"/>
              <a:ext cx="4584549" cy="3782815"/>
              <a:chOff x="28542850" y="0"/>
              <a:chExt cx="3857100" cy="3527100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28542850" y="0"/>
                <a:ext cx="3857100" cy="3527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2" name="Google Shape;62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8989113" y="429262"/>
                <a:ext cx="2927475" cy="2516175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sp>
          <p:nvSpPr>
            <p:cNvPr id="63" name="Google Shape;63;p13"/>
            <p:cNvSpPr/>
            <p:nvPr/>
          </p:nvSpPr>
          <p:spPr>
            <a:xfrm>
              <a:off x="27470100" y="304800"/>
              <a:ext cx="420900" cy="3222300"/>
            </a:xfrm>
            <a:prstGeom prst="rect">
              <a:avLst/>
            </a:prstGeom>
            <a:solidFill>
              <a:srgbClr val="FBD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14091150" y="3952104"/>
            <a:ext cx="4397400" cy="1297570"/>
            <a:chOff x="14091150" y="3875904"/>
            <a:chExt cx="4397400" cy="129757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14091150" y="3875904"/>
              <a:ext cx="43974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6000">
                  <a:solidFill>
                    <a:srgbClr val="1F1E48"/>
                  </a:solidFill>
                  <a:latin typeface="Calibri"/>
                  <a:ea typeface="Calibri"/>
                  <a:cs typeface="Calibri"/>
                  <a:sym typeface="Calibri"/>
                </a:rPr>
                <a:t>RESUMO</a:t>
              </a:r>
              <a:endParaRPr b="1" sz="60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4554800" y="4975774"/>
              <a:ext cx="3470100" cy="197700"/>
            </a:xfrm>
            <a:prstGeom prst="rect">
              <a:avLst/>
            </a:prstGeom>
            <a:solidFill>
              <a:srgbClr val="FBD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5946213" y="8454310"/>
            <a:ext cx="4397400" cy="1297570"/>
            <a:chOff x="14091150" y="3875904"/>
            <a:chExt cx="4397400" cy="129757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14091150" y="3875904"/>
              <a:ext cx="43974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6000">
                  <a:solidFill>
                    <a:srgbClr val="1F1E48"/>
                  </a:solidFill>
                  <a:latin typeface="Calibri"/>
                  <a:ea typeface="Calibri"/>
                  <a:cs typeface="Calibri"/>
                  <a:sym typeface="Calibri"/>
                </a:rPr>
                <a:t>OBJETIVOS</a:t>
              </a:r>
              <a:endParaRPr b="1" sz="60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4554800" y="4975774"/>
              <a:ext cx="3470100" cy="197700"/>
            </a:xfrm>
            <a:prstGeom prst="rect">
              <a:avLst/>
            </a:prstGeom>
            <a:solidFill>
              <a:srgbClr val="FBD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22022188" y="15251717"/>
            <a:ext cx="4397400" cy="1297570"/>
            <a:chOff x="14091150" y="3875904"/>
            <a:chExt cx="4397400" cy="1297570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14091150" y="3875904"/>
              <a:ext cx="43974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6000">
                  <a:solidFill>
                    <a:srgbClr val="1F1E48"/>
                  </a:solidFill>
                  <a:latin typeface="Calibri"/>
                  <a:ea typeface="Calibri"/>
                  <a:cs typeface="Calibri"/>
                  <a:sym typeface="Calibri"/>
                </a:rPr>
                <a:t>RESULTADOS</a:t>
              </a:r>
              <a:endParaRPr b="1" sz="60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4554800" y="4975774"/>
              <a:ext cx="3470100" cy="197700"/>
            </a:xfrm>
            <a:prstGeom prst="rect">
              <a:avLst/>
            </a:prstGeom>
            <a:solidFill>
              <a:srgbClr val="FBD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21427203" y="24682761"/>
            <a:ext cx="5835300" cy="1297566"/>
            <a:chOff x="13372166" y="3875909"/>
            <a:chExt cx="5835300" cy="1297566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13372166" y="3875909"/>
              <a:ext cx="58353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6000">
                  <a:solidFill>
                    <a:srgbClr val="1F1E48"/>
                  </a:solidFill>
                  <a:latin typeface="Calibri"/>
                  <a:ea typeface="Calibri"/>
                  <a:cs typeface="Calibri"/>
                  <a:sym typeface="Calibri"/>
                </a:rPr>
                <a:t>REFERÊNCIAS</a:t>
              </a:r>
              <a:endParaRPr b="1" sz="60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4554800" y="4975774"/>
              <a:ext cx="3470100" cy="197700"/>
            </a:xfrm>
            <a:prstGeom prst="rect">
              <a:avLst/>
            </a:prstGeom>
            <a:solidFill>
              <a:srgbClr val="FBD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22146200" y="29398784"/>
            <a:ext cx="4397400" cy="1297570"/>
            <a:chOff x="14091150" y="3875904"/>
            <a:chExt cx="4397400" cy="1297570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14091150" y="3875904"/>
              <a:ext cx="43974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6000">
                  <a:solidFill>
                    <a:srgbClr val="1F1E48"/>
                  </a:solidFill>
                  <a:latin typeface="Calibri"/>
                  <a:ea typeface="Calibri"/>
                  <a:cs typeface="Calibri"/>
                  <a:sym typeface="Calibri"/>
                </a:rPr>
                <a:t>APOIADORES</a:t>
              </a:r>
              <a:endParaRPr b="1" sz="60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4554800" y="4975774"/>
              <a:ext cx="3470100" cy="197700"/>
            </a:xfrm>
            <a:prstGeom prst="rect">
              <a:avLst/>
            </a:prstGeom>
            <a:solidFill>
              <a:srgbClr val="FBD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4799407" y="11939214"/>
            <a:ext cx="6995700" cy="1297582"/>
            <a:chOff x="12944345" y="3723492"/>
            <a:chExt cx="6995700" cy="1297582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12944345" y="3723492"/>
              <a:ext cx="69957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6000">
                  <a:solidFill>
                    <a:srgbClr val="1F1E48"/>
                  </a:solidFill>
                  <a:latin typeface="Calibri"/>
                  <a:ea typeface="Calibri"/>
                  <a:cs typeface="Calibri"/>
                  <a:sym typeface="Calibri"/>
                </a:rPr>
                <a:t>METODOLOGIA</a:t>
              </a:r>
              <a:endParaRPr b="1" sz="60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4707200" y="4823374"/>
              <a:ext cx="3470100" cy="197700"/>
            </a:xfrm>
            <a:prstGeom prst="rect">
              <a:avLst/>
            </a:prstGeom>
            <a:solidFill>
              <a:srgbClr val="FBD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21427266" y="19734941"/>
            <a:ext cx="5835300" cy="1297566"/>
            <a:chOff x="13372166" y="3875909"/>
            <a:chExt cx="5835300" cy="1297566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13372166" y="3875909"/>
              <a:ext cx="58353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6000">
                  <a:solidFill>
                    <a:srgbClr val="1F1E48"/>
                  </a:solidFill>
                  <a:latin typeface="Calibri"/>
                  <a:ea typeface="Calibri"/>
                  <a:cs typeface="Calibri"/>
                  <a:sym typeface="Calibri"/>
                </a:rPr>
                <a:t>CONCLUSÕES</a:t>
              </a:r>
              <a:endParaRPr b="1" sz="60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4554800" y="4975774"/>
              <a:ext cx="3470100" cy="197700"/>
            </a:xfrm>
            <a:prstGeom prst="rect">
              <a:avLst/>
            </a:prstGeom>
            <a:solidFill>
              <a:srgbClr val="FBD1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3"/>
          <p:cNvSpPr txBox="1"/>
          <p:nvPr/>
        </p:nvSpPr>
        <p:spPr>
          <a:xfrm>
            <a:off x="712100" y="28104200"/>
            <a:ext cx="14998200" cy="85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Esse nosso microscópio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possui configuração </a:t>
            </a:r>
            <a:r>
              <a:rPr i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in-line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é constituído por: um LED, um </a:t>
            </a:r>
            <a:r>
              <a:rPr i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pinhole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, um sensor CMOS e um transladador.[2] Sendo que os dois últimos são possíveis de serem controlados por </a:t>
            </a:r>
            <a:r>
              <a:rPr i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. Para fazer essa automação via programação, iremos utilizar a linguagem Python, que é uma linguagem baseada em um </a:t>
            </a:r>
            <a:r>
              <a:rPr i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software 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livre, e por isso possibilita uso e distribuição gratuitos, inclusive para finalidade comercial. Essa é uma linguagem simples que tem sido muito usada. Os dispositivos a ser controlados são: </a:t>
            </a:r>
            <a:endParaRPr sz="3200">
              <a:solidFill>
                <a:srgbClr val="1F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1F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F1E48"/>
              </a:buClr>
              <a:buSzPts val="3200"/>
              <a:buFont typeface="Calibri"/>
              <a:buAutoNum type="alphaLcPeriod"/>
            </a:pP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Uma </a:t>
            </a:r>
            <a:r>
              <a:rPr b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câmera digital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, que utiliza um módulo em Arduino (ArduCam), baseado em um sensor monocromático (</a:t>
            </a:r>
            <a:r>
              <a:rPr b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MT9J001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– ON-Semi) 1/2.3′′ de 10 MP; </a:t>
            </a:r>
            <a:endParaRPr sz="3200">
              <a:solidFill>
                <a:srgbClr val="1F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E48"/>
              </a:buClr>
              <a:buSzPts val="3200"/>
              <a:buFont typeface="Calibri"/>
              <a:buAutoNum type="alphaLcPeriod"/>
            </a:pP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Um </a:t>
            </a:r>
            <a:r>
              <a:rPr b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atuador motorizado de transladação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de 12mm (</a:t>
            </a:r>
            <a:r>
              <a:rPr b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Z812B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– Thorlabs), conectado a um servomotor (</a:t>
            </a:r>
            <a:r>
              <a:rPr b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TDC001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- K-Cube Brushed DC Servo Motor Controller – Thorlabs). </a:t>
            </a:r>
            <a:endParaRPr sz="3200">
              <a:solidFill>
                <a:srgbClr val="1F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6684350" y="26194625"/>
            <a:ext cx="15067800" cy="23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1F1E48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1 ROY, M. et al. A review of recent progress in lens-free imaging and sensing. </a:t>
            </a:r>
            <a:r>
              <a:rPr b="1" lang="pt-BR" sz="3000">
                <a:solidFill>
                  <a:srgbClr val="1F1E48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Biosensors and Bioelectronics</a:t>
            </a:r>
            <a:r>
              <a:rPr lang="pt-BR" sz="3000">
                <a:solidFill>
                  <a:srgbClr val="1F1E48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, v. 88, p. 130-143, 2017. doi: 10.1016/j.bios.2016.07.115.</a:t>
            </a:r>
            <a:endParaRPr sz="3000">
              <a:solidFill>
                <a:srgbClr val="1F1E48"/>
              </a:solidFill>
              <a:highlight>
                <a:schemeClr val="lt1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000">
                <a:solidFill>
                  <a:srgbClr val="1F1E48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2 D'ALMEIDA, C. P. </a:t>
            </a:r>
            <a:r>
              <a:rPr b="1" lang="pt-BR" sz="3000">
                <a:solidFill>
                  <a:srgbClr val="1F1E48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Desenvolvimento e caracterização de um microscópio óptico holográfico sem lentes in-line</a:t>
            </a:r>
            <a:r>
              <a:rPr lang="pt-BR" sz="3000">
                <a:solidFill>
                  <a:srgbClr val="1F1E48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. 2018. 76 p. Dissertação (Mestrado em Ciências) - Instituto de Física de São Carlos, Universidade de São Paulo, São Carlos, 2018. doi:10.11606/D.76.2018.tde-09102018-081726.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38735" l="1297" r="1180" t="22321"/>
          <a:stretch/>
        </p:blipFill>
        <p:spPr>
          <a:xfrm>
            <a:off x="17976475" y="33442950"/>
            <a:ext cx="3912901" cy="124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 b="8187" l="0" r="0" t="8179"/>
          <a:stretch/>
        </p:blipFill>
        <p:spPr>
          <a:xfrm>
            <a:off x="27489845" y="32730018"/>
            <a:ext cx="2928211" cy="24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93362" y="31306573"/>
            <a:ext cx="5712100" cy="12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7344306" y="26766134"/>
            <a:ext cx="8366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Figura 2: 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Exemplo de imagem obtida pelo microscópio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sem lentes antes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após o processamento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com o 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método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multialturas </a:t>
            </a:r>
            <a:r>
              <a:rPr b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(b).</a:t>
            </a:r>
            <a:endParaRPr b="1" sz="22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7117950" y="23235513"/>
            <a:ext cx="8666400" cy="321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>
            <a:off x="7677600" y="23352050"/>
            <a:ext cx="4068299" cy="2692830"/>
            <a:chOff x="21042273" y="5325336"/>
            <a:chExt cx="3846000" cy="2584289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21177700" y="5948675"/>
              <a:ext cx="3524700" cy="1960951"/>
              <a:chOff x="33305625" y="6562875"/>
              <a:chExt cx="3524700" cy="1960951"/>
            </a:xfrm>
          </p:grpSpPr>
          <p:pic>
            <p:nvPicPr>
              <p:cNvPr id="94" name="Google Shape;94;p13"/>
              <p:cNvPicPr preferRelativeResize="0"/>
              <p:nvPr/>
            </p:nvPicPr>
            <p:blipFill rotWithShape="1">
              <a:blip r:embed="rId8">
                <a:alphaModFix/>
              </a:blip>
              <a:srcRect b="58809" l="9574" r="77141" t="15351"/>
              <a:stretch/>
            </p:blipFill>
            <p:spPr>
              <a:xfrm>
                <a:off x="33305625" y="6976425"/>
                <a:ext cx="1064699" cy="106877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5" name="Google Shape;95;p13"/>
              <p:cNvCxnSpPr/>
              <p:nvPr/>
            </p:nvCxnSpPr>
            <p:spPr>
              <a:xfrm flipH="1" rot="10800000">
                <a:off x="34073950" y="6570450"/>
                <a:ext cx="902400" cy="8790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" name="Google Shape;96;p13"/>
              <p:cNvCxnSpPr/>
              <p:nvPr/>
            </p:nvCxnSpPr>
            <p:spPr>
              <a:xfrm>
                <a:off x="34077200" y="7702725"/>
                <a:ext cx="899100" cy="8148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pic>
            <p:nvPicPr>
              <p:cNvPr id="97" name="Google Shape;97;p13"/>
              <p:cNvPicPr preferRelativeResize="0"/>
              <p:nvPr/>
            </p:nvPicPr>
            <p:blipFill rotWithShape="1">
              <a:blip r:embed="rId8">
                <a:alphaModFix/>
              </a:blip>
              <a:srcRect b="52164" l="28925" r="52113" t="8830"/>
              <a:stretch/>
            </p:blipFill>
            <p:spPr>
              <a:xfrm>
                <a:off x="34983225" y="6562875"/>
                <a:ext cx="1847099" cy="19609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" name="Google Shape;98;p13"/>
              <p:cNvSpPr/>
              <p:nvPr/>
            </p:nvSpPr>
            <p:spPr>
              <a:xfrm>
                <a:off x="33807700" y="7439700"/>
                <a:ext cx="266100" cy="269400"/>
              </a:xfrm>
              <a:prstGeom prst="rect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34983225" y="6562950"/>
                <a:ext cx="1847100" cy="1960800"/>
              </a:xfrm>
              <a:prstGeom prst="rect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0" name="Google Shape;100;p13"/>
            <p:cNvSpPr txBox="1"/>
            <p:nvPr/>
          </p:nvSpPr>
          <p:spPr>
            <a:xfrm>
              <a:off x="21042273" y="5325336"/>
              <a:ext cx="38460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81000" lvl="0" marL="457200" rtl="0" algn="ctr">
                <a:spcBef>
                  <a:spcPts val="0"/>
                </a:spcBef>
                <a:spcAft>
                  <a:spcPts val="0"/>
                </a:spcAft>
                <a:buSzPts val="2400"/>
                <a:buFont typeface="Calibri"/>
                <a:buAutoNum type="alphaLcParenBoth"/>
              </a:pPr>
              <a:r>
                <a:rPr b="1" lang="pt-BR" sz="2400">
                  <a:latin typeface="Calibri"/>
                  <a:ea typeface="Calibri"/>
                  <a:cs typeface="Calibri"/>
                  <a:sym typeface="Calibri"/>
                </a:rPr>
                <a:t>Antes do processamento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11745775" y="23387312"/>
            <a:ext cx="4068299" cy="2729387"/>
            <a:chOff x="21083762" y="8110702"/>
            <a:chExt cx="3846000" cy="2619373"/>
          </a:xfrm>
        </p:grpSpPr>
        <p:grpSp>
          <p:nvGrpSpPr>
            <p:cNvPr id="102" name="Google Shape;102;p13"/>
            <p:cNvGrpSpPr/>
            <p:nvPr/>
          </p:nvGrpSpPr>
          <p:grpSpPr>
            <a:xfrm>
              <a:off x="21260612" y="8769125"/>
              <a:ext cx="3358875" cy="1960951"/>
              <a:chOff x="33817375" y="11439500"/>
              <a:chExt cx="3358875" cy="1960951"/>
            </a:xfrm>
          </p:grpSpPr>
          <p:pic>
            <p:nvPicPr>
              <p:cNvPr id="103" name="Google Shape;103;p13"/>
              <p:cNvPicPr preferRelativeResize="0"/>
              <p:nvPr/>
            </p:nvPicPr>
            <p:blipFill rotWithShape="1">
              <a:blip r:embed="rId8">
                <a:alphaModFix/>
              </a:blip>
              <a:srcRect b="9774" l="60045" r="26669" t="64385"/>
              <a:stretch/>
            </p:blipFill>
            <p:spPr>
              <a:xfrm>
                <a:off x="33817375" y="11848525"/>
                <a:ext cx="1064699" cy="106877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04" name="Google Shape;104;p13"/>
              <p:cNvCxnSpPr/>
              <p:nvPr/>
            </p:nvCxnSpPr>
            <p:spPr>
              <a:xfrm flipH="1" rot="10800000">
                <a:off x="34579300" y="11461775"/>
                <a:ext cx="920400" cy="864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" name="Google Shape;105;p13"/>
              <p:cNvCxnSpPr/>
              <p:nvPr/>
            </p:nvCxnSpPr>
            <p:spPr>
              <a:xfrm>
                <a:off x="34582550" y="12579350"/>
                <a:ext cx="917100" cy="8058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pic>
            <p:nvPicPr>
              <p:cNvPr id="106" name="Google Shape;106;p13"/>
              <p:cNvPicPr preferRelativeResize="0"/>
              <p:nvPr/>
            </p:nvPicPr>
            <p:blipFill rotWithShape="1">
              <a:blip r:embed="rId8">
                <a:alphaModFix/>
              </a:blip>
              <a:srcRect b="1969" l="79166" r="3509" t="59025"/>
              <a:stretch/>
            </p:blipFill>
            <p:spPr>
              <a:xfrm>
                <a:off x="35488575" y="11439500"/>
                <a:ext cx="1687600" cy="19609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7" name="Google Shape;107;p13"/>
              <p:cNvSpPr/>
              <p:nvPr/>
            </p:nvSpPr>
            <p:spPr>
              <a:xfrm>
                <a:off x="34313050" y="12316325"/>
                <a:ext cx="266100" cy="269400"/>
              </a:xfrm>
              <a:prstGeom prst="rect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35504950" y="11450525"/>
                <a:ext cx="1671300" cy="1938900"/>
              </a:xfrm>
              <a:prstGeom prst="rect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" name="Google Shape;109;p13"/>
            <p:cNvSpPr txBox="1"/>
            <p:nvPr/>
          </p:nvSpPr>
          <p:spPr>
            <a:xfrm>
              <a:off x="21083762" y="8110702"/>
              <a:ext cx="38460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latin typeface="Calibri"/>
                  <a:ea typeface="Calibri"/>
                  <a:cs typeface="Calibri"/>
                  <a:sym typeface="Calibri"/>
                </a:rPr>
                <a:t>(b) Depois do processamneto 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3"/>
          <p:cNvPicPr preferRelativeResize="0"/>
          <p:nvPr/>
        </p:nvPicPr>
        <p:blipFill rotWithShape="1">
          <a:blip r:embed="rId9">
            <a:alphaModFix/>
          </a:blip>
          <a:srcRect b="39097" l="29912" r="33838" t="27734"/>
          <a:stretch/>
        </p:blipFill>
        <p:spPr>
          <a:xfrm>
            <a:off x="581275" y="21957325"/>
            <a:ext cx="276225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838850" y="10021925"/>
            <a:ext cx="14626200" cy="2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 trabalho tem o intuito de elaborar um software de controle para automatizar a obtenção das imagens de um microscópio holográfico sem lentes, controlando a aquisição de imagens e a movimentação do sensor digital de imagem.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13"/>
          <p:cNvGrpSpPr/>
          <p:nvPr/>
        </p:nvGrpSpPr>
        <p:grpSpPr>
          <a:xfrm>
            <a:off x="552394" y="21519177"/>
            <a:ext cx="6388022" cy="4535383"/>
            <a:chOff x="-1223480" y="21800830"/>
            <a:chExt cx="8225627" cy="5754832"/>
          </a:xfrm>
        </p:grpSpPr>
        <p:pic>
          <p:nvPicPr>
            <p:cNvPr id="113" name="Google Shape;113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718746" y="21800830"/>
              <a:ext cx="4283401" cy="4796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3"/>
            <p:cNvSpPr txBox="1"/>
            <p:nvPr/>
          </p:nvSpPr>
          <p:spPr>
            <a:xfrm>
              <a:off x="-1223480" y="26754963"/>
              <a:ext cx="6399300" cy="8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2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b="1" lang="pt-BR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igura 1: </a:t>
              </a:r>
              <a:r>
                <a:rPr lang="pt-BR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Desenho esquemático de um microscópio </a:t>
              </a:r>
              <a:r>
                <a:rPr lang="pt-BR" sz="2400">
                  <a:latin typeface="Calibri"/>
                  <a:ea typeface="Calibri"/>
                  <a:cs typeface="Calibri"/>
                  <a:sym typeface="Calibri"/>
                </a:rPr>
                <a:t>sem lentes</a:t>
              </a:r>
              <a:endParaRPr sz="2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17103307" y="8403630"/>
            <a:ext cx="7020916" cy="6305719"/>
            <a:chOff x="34519465" y="15235260"/>
            <a:chExt cx="7880700" cy="8345314"/>
          </a:xfrm>
        </p:grpSpPr>
        <p:sp>
          <p:nvSpPr>
            <p:cNvPr id="116" name="Google Shape;116;p13"/>
            <p:cNvSpPr txBox="1"/>
            <p:nvPr/>
          </p:nvSpPr>
          <p:spPr>
            <a:xfrm>
              <a:off x="34519465" y="22403374"/>
              <a:ext cx="7880700" cy="11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25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b="1" lang="pt-BR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igura 3: </a:t>
              </a:r>
              <a:r>
                <a:rPr lang="pt-BR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Imagem real da atual configuração do microscópio Lens Free, com destaque no dispositivos a serem controlados.</a:t>
              </a:r>
              <a:endParaRPr sz="2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5437998" y="15708560"/>
              <a:ext cx="4695513" cy="625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3"/>
            <p:cNvSpPr/>
            <p:nvPr/>
          </p:nvSpPr>
          <p:spPr>
            <a:xfrm>
              <a:off x="35773882" y="19751205"/>
              <a:ext cx="1617300" cy="1585200"/>
            </a:xfrm>
            <a:prstGeom prst="ellipse">
              <a:avLst/>
            </a:prstGeom>
            <a:noFill/>
            <a:ln cap="flat" cmpd="sng" w="38100">
              <a:solidFill>
                <a:srgbClr val="4472C4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123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612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9" name="Google Shape;119;p13"/>
            <p:cNvCxnSpPr>
              <a:endCxn id="118" idx="6"/>
            </p:cNvCxnSpPr>
            <p:nvPr/>
          </p:nvCxnSpPr>
          <p:spPr>
            <a:xfrm flipH="1">
              <a:off x="37391182" y="19047405"/>
              <a:ext cx="282300" cy="1496400"/>
            </a:xfrm>
            <a:prstGeom prst="straightConnector1">
              <a:avLst/>
            </a:prstGeom>
            <a:noFill/>
            <a:ln cap="flat" cmpd="sng" w="38100">
              <a:solidFill>
                <a:srgbClr val="4472C4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pic>
          <p:nvPicPr>
            <p:cNvPr id="120" name="Google Shape;120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5029473" y="1523526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" name="Google Shape;121;p13"/>
            <p:cNvCxnSpPr>
              <a:endCxn id="118" idx="1"/>
            </p:cNvCxnSpPr>
            <p:nvPr/>
          </p:nvCxnSpPr>
          <p:spPr>
            <a:xfrm flipH="1">
              <a:off x="36010730" y="18990652"/>
              <a:ext cx="1609500" cy="992700"/>
            </a:xfrm>
            <a:prstGeom prst="straightConnector1">
              <a:avLst/>
            </a:prstGeom>
            <a:noFill/>
            <a:ln cap="flat" cmpd="sng" w="38100">
              <a:solidFill>
                <a:srgbClr val="4472C4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22" name="Google Shape;122;p13"/>
            <p:cNvSpPr/>
            <p:nvPr/>
          </p:nvSpPr>
          <p:spPr>
            <a:xfrm>
              <a:off x="37582773" y="16488360"/>
              <a:ext cx="2143800" cy="4524300"/>
            </a:xfrm>
            <a:prstGeom prst="rect">
              <a:avLst/>
            </a:prstGeom>
            <a:noFill/>
            <a:ln cap="flat" cmpd="sng" w="38100">
              <a:solidFill>
                <a:srgbClr val="4472C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3" name="Google Shape;123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5822075" y="19948138"/>
              <a:ext cx="1521400" cy="12904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3"/>
          <p:cNvGrpSpPr/>
          <p:nvPr/>
        </p:nvGrpSpPr>
        <p:grpSpPr>
          <a:xfrm>
            <a:off x="22438867" y="9623900"/>
            <a:ext cx="4177545" cy="2884312"/>
            <a:chOff x="16222481" y="14325426"/>
            <a:chExt cx="4010700" cy="2884312"/>
          </a:xfrm>
        </p:grpSpPr>
        <p:pic>
          <p:nvPicPr>
            <p:cNvPr id="125" name="Google Shape;125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7094245" y="15270838"/>
              <a:ext cx="2267170" cy="193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3"/>
            <p:cNvSpPr txBox="1"/>
            <p:nvPr/>
          </p:nvSpPr>
          <p:spPr>
            <a:xfrm>
              <a:off x="16222481" y="14325426"/>
              <a:ext cx="4010700" cy="12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81000" lvl="0" marL="457200" rtl="0" algn="ctr">
                <a:spcBef>
                  <a:spcPts val="0"/>
                </a:spcBef>
                <a:spcAft>
                  <a:spcPts val="0"/>
                </a:spcAft>
                <a:buSzPts val="2400"/>
                <a:buFont typeface="Calibri"/>
                <a:buAutoNum type="alphaLcParenBoth"/>
              </a:pPr>
              <a:r>
                <a:rPr b="1" lang="pt-BR" sz="2400">
                  <a:latin typeface="Calibri"/>
                  <a:ea typeface="Calibri"/>
                  <a:cs typeface="Calibri"/>
                  <a:sym typeface="Calibri"/>
                </a:rPr>
                <a:t>Módulo da câmera com sensor digital de imagem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26598712" y="9623900"/>
            <a:ext cx="4710480" cy="3613278"/>
            <a:chOff x="22509887" y="13193321"/>
            <a:chExt cx="4560000" cy="3613278"/>
          </a:xfrm>
        </p:grpSpPr>
        <p:pic>
          <p:nvPicPr>
            <p:cNvPr id="128" name="Google Shape;128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3307368" y="13450613"/>
              <a:ext cx="3355987" cy="3355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3"/>
            <p:cNvSpPr txBox="1"/>
            <p:nvPr/>
          </p:nvSpPr>
          <p:spPr>
            <a:xfrm>
              <a:off x="22509887" y="13193321"/>
              <a:ext cx="4560000" cy="12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latin typeface="Calibri"/>
                  <a:ea typeface="Calibri"/>
                  <a:cs typeface="Calibri"/>
                  <a:sym typeface="Calibri"/>
                </a:rPr>
                <a:t>(b) Atuador para movimentação unidimensional 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Google Shape;130;p13"/>
          <p:cNvCxnSpPr/>
          <p:nvPr/>
        </p:nvCxnSpPr>
        <p:spPr>
          <a:xfrm>
            <a:off x="3059200" y="23464063"/>
            <a:ext cx="998400" cy="862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1F1E4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3"/>
          <p:cNvSpPr/>
          <p:nvPr/>
        </p:nvSpPr>
        <p:spPr>
          <a:xfrm>
            <a:off x="8735850" y="21195325"/>
            <a:ext cx="5229900" cy="182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8583100" y="21464068"/>
            <a:ext cx="5082098" cy="1309118"/>
            <a:chOff x="-15546687" y="10320690"/>
            <a:chExt cx="7736486" cy="2383682"/>
          </a:xfrm>
        </p:grpSpPr>
        <p:sp>
          <p:nvSpPr>
            <p:cNvPr id="133" name="Google Shape;133;p13"/>
            <p:cNvSpPr/>
            <p:nvPr/>
          </p:nvSpPr>
          <p:spPr>
            <a:xfrm>
              <a:off x="-9980119" y="11675657"/>
              <a:ext cx="2019805" cy="666879"/>
            </a:xfrm>
            <a:custGeom>
              <a:rect b="b" l="l" r="r" t="t"/>
              <a:pathLst>
                <a:path extrusionOk="0" h="849527" w="2675238">
                  <a:moveTo>
                    <a:pt x="0" y="849527"/>
                  </a:moveTo>
                  <a:lnTo>
                    <a:pt x="843349" y="0"/>
                  </a:lnTo>
                  <a:lnTo>
                    <a:pt x="2675238" y="0"/>
                  </a:lnTo>
                  <a:lnTo>
                    <a:pt x="1825711" y="849527"/>
                  </a:lnTo>
                  <a:lnTo>
                    <a:pt x="0" y="849527"/>
                  </a:lnTo>
                  <a:close/>
                </a:path>
              </a:pathLst>
            </a:custGeom>
            <a:solidFill>
              <a:srgbClr val="BBD6EE">
                <a:alpha val="40780"/>
              </a:srgbClr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-9980119" y="11194551"/>
              <a:ext cx="2019805" cy="666879"/>
            </a:xfrm>
            <a:custGeom>
              <a:rect b="b" l="l" r="r" t="t"/>
              <a:pathLst>
                <a:path extrusionOk="0" h="849527" w="2675238">
                  <a:moveTo>
                    <a:pt x="0" y="849527"/>
                  </a:moveTo>
                  <a:lnTo>
                    <a:pt x="843349" y="0"/>
                  </a:lnTo>
                  <a:lnTo>
                    <a:pt x="2675238" y="0"/>
                  </a:lnTo>
                  <a:lnTo>
                    <a:pt x="1825711" y="849527"/>
                  </a:lnTo>
                  <a:lnTo>
                    <a:pt x="0" y="849527"/>
                  </a:lnTo>
                  <a:close/>
                </a:path>
              </a:pathLst>
            </a:custGeom>
            <a:solidFill>
              <a:srgbClr val="BBD6EE">
                <a:alpha val="40780"/>
              </a:srgbClr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-9980120" y="10464833"/>
              <a:ext cx="2019805" cy="666879"/>
            </a:xfrm>
            <a:custGeom>
              <a:rect b="b" l="l" r="r" t="t"/>
              <a:pathLst>
                <a:path extrusionOk="0" h="849527" w="2675238">
                  <a:moveTo>
                    <a:pt x="0" y="849527"/>
                  </a:moveTo>
                  <a:lnTo>
                    <a:pt x="843349" y="0"/>
                  </a:lnTo>
                  <a:lnTo>
                    <a:pt x="2675238" y="0"/>
                  </a:lnTo>
                  <a:lnTo>
                    <a:pt x="1825711" y="849527"/>
                  </a:lnTo>
                  <a:lnTo>
                    <a:pt x="0" y="849527"/>
                  </a:lnTo>
                  <a:close/>
                </a:path>
              </a:pathLst>
            </a:custGeom>
            <a:solidFill>
              <a:srgbClr val="BBD6EE">
                <a:alpha val="40780"/>
              </a:srgbClr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-8414400" y="10803331"/>
              <a:ext cx="6042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13"/>
            <p:cNvGrpSpPr/>
            <p:nvPr/>
          </p:nvGrpSpPr>
          <p:grpSpPr>
            <a:xfrm>
              <a:off x="-12922177" y="11731807"/>
              <a:ext cx="2350619" cy="823800"/>
              <a:chOff x="912149" y="2747874"/>
              <a:chExt cx="2810400" cy="805200"/>
            </a:xfrm>
          </p:grpSpPr>
          <p:sp>
            <p:nvSpPr>
              <p:cNvPr id="138" name="Google Shape;138;p13"/>
              <p:cNvSpPr/>
              <p:nvPr/>
            </p:nvSpPr>
            <p:spPr>
              <a:xfrm>
                <a:off x="1638593" y="2899873"/>
                <a:ext cx="1338900" cy="354300"/>
              </a:xfrm>
              <a:prstGeom prst="cube">
                <a:avLst>
                  <a:gd fmla="val 97397" name="adj"/>
                </a:avLst>
              </a:prstGeom>
              <a:gradFill>
                <a:gsLst>
                  <a:gs pos="0">
                    <a:srgbClr val="FF0000"/>
                  </a:gs>
                  <a:gs pos="24000">
                    <a:srgbClr val="FF0000"/>
                  </a:gs>
                  <a:gs pos="48000">
                    <a:srgbClr val="6B44D8"/>
                  </a:gs>
                  <a:gs pos="64000">
                    <a:srgbClr val="42CA30"/>
                  </a:gs>
                  <a:gs pos="100000">
                    <a:srgbClr val="42CA30"/>
                  </a:gs>
                </a:gsLst>
                <a:lin ang="2700006" scaled="0"/>
              </a:gradFill>
              <a:ln cap="flat" cmpd="tri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912149" y="2747874"/>
                <a:ext cx="2810400" cy="805200"/>
              </a:xfrm>
              <a:prstGeom prst="cube">
                <a:avLst>
                  <a:gd fmla="val 89571" name="adj"/>
                </a:avLst>
              </a:prstGeom>
              <a:solidFill>
                <a:srgbClr val="007A23">
                  <a:alpha val="53730"/>
                </a:srgbClr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13"/>
            <p:cNvGrpSpPr/>
            <p:nvPr/>
          </p:nvGrpSpPr>
          <p:grpSpPr>
            <a:xfrm>
              <a:off x="-12913209" y="11141824"/>
              <a:ext cx="2350619" cy="823800"/>
              <a:chOff x="912149" y="2747874"/>
              <a:chExt cx="2810400" cy="805200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1638593" y="2899873"/>
                <a:ext cx="1338900" cy="354300"/>
              </a:xfrm>
              <a:prstGeom prst="cube">
                <a:avLst>
                  <a:gd fmla="val 97397" name="adj"/>
                </a:avLst>
              </a:prstGeom>
              <a:gradFill>
                <a:gsLst>
                  <a:gs pos="0">
                    <a:srgbClr val="FF0000"/>
                  </a:gs>
                  <a:gs pos="24000">
                    <a:srgbClr val="FF0000"/>
                  </a:gs>
                  <a:gs pos="48000">
                    <a:srgbClr val="6B44D8"/>
                  </a:gs>
                  <a:gs pos="64000">
                    <a:srgbClr val="42CA30"/>
                  </a:gs>
                  <a:gs pos="100000">
                    <a:srgbClr val="42CA30"/>
                  </a:gs>
                </a:gsLst>
                <a:lin ang="2700006" scaled="0"/>
              </a:gradFill>
              <a:ln cap="flat" cmpd="tri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912149" y="2747874"/>
                <a:ext cx="2810400" cy="805200"/>
              </a:xfrm>
              <a:prstGeom prst="cube">
                <a:avLst>
                  <a:gd fmla="val 89571" name="adj"/>
                </a:avLst>
              </a:prstGeom>
              <a:solidFill>
                <a:srgbClr val="007A23">
                  <a:alpha val="53730"/>
                </a:srgbClr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13"/>
            <p:cNvSpPr/>
            <p:nvPr/>
          </p:nvSpPr>
          <p:spPr>
            <a:xfrm>
              <a:off x="-12987928" y="10983273"/>
              <a:ext cx="2567100" cy="1721100"/>
            </a:xfrm>
            <a:prstGeom prst="rect">
              <a:avLst/>
            </a:prstGeom>
            <a:solidFill>
              <a:srgbClr val="FFFFFF">
                <a:alpha val="7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>
              <a:off x="-12930862" y="10320690"/>
              <a:ext cx="2350619" cy="823800"/>
              <a:chOff x="912149" y="2747874"/>
              <a:chExt cx="2810400" cy="805200"/>
            </a:xfrm>
          </p:grpSpPr>
          <p:sp>
            <p:nvSpPr>
              <p:cNvPr id="145" name="Google Shape;145;p13"/>
              <p:cNvSpPr/>
              <p:nvPr/>
            </p:nvSpPr>
            <p:spPr>
              <a:xfrm>
                <a:off x="1638593" y="2899873"/>
                <a:ext cx="1338900" cy="354300"/>
              </a:xfrm>
              <a:prstGeom prst="cube">
                <a:avLst>
                  <a:gd fmla="val 97397" name="adj"/>
                </a:avLst>
              </a:prstGeom>
              <a:gradFill>
                <a:gsLst>
                  <a:gs pos="0">
                    <a:srgbClr val="FF0000"/>
                  </a:gs>
                  <a:gs pos="24000">
                    <a:srgbClr val="FF0000"/>
                  </a:gs>
                  <a:gs pos="48000">
                    <a:srgbClr val="6B44D8"/>
                  </a:gs>
                  <a:gs pos="64000">
                    <a:srgbClr val="42CA30"/>
                  </a:gs>
                  <a:gs pos="100000">
                    <a:srgbClr val="42CA30"/>
                  </a:gs>
                </a:gsLst>
                <a:lin ang="2700006" scaled="0"/>
              </a:gradFill>
              <a:ln cap="flat" cmpd="tri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912149" y="2747874"/>
                <a:ext cx="2810400" cy="805200"/>
              </a:xfrm>
              <a:prstGeom prst="cube">
                <a:avLst>
                  <a:gd fmla="val 89571" name="adj"/>
                </a:avLst>
              </a:prstGeom>
              <a:solidFill>
                <a:srgbClr val="007A23">
                  <a:alpha val="53730"/>
                </a:srgbClr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47" name="Google Shape;147;p13"/>
            <p:cNvCxnSpPr/>
            <p:nvPr/>
          </p:nvCxnSpPr>
          <p:spPr>
            <a:xfrm>
              <a:off x="-11367929" y="10737303"/>
              <a:ext cx="1692000" cy="7200"/>
            </a:xfrm>
            <a:prstGeom prst="straightConnector1">
              <a:avLst/>
            </a:prstGeom>
            <a:noFill/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48" name="Google Shape;148;p13"/>
            <p:cNvCxnSpPr/>
            <p:nvPr/>
          </p:nvCxnSpPr>
          <p:spPr>
            <a:xfrm>
              <a:off x="-11426001" y="11572989"/>
              <a:ext cx="1692000" cy="7200"/>
            </a:xfrm>
            <a:prstGeom prst="straightConnector1">
              <a:avLst/>
            </a:prstGeom>
            <a:noFill/>
            <a:ln cap="flat" cmpd="sng" w="19050">
              <a:solidFill>
                <a:srgbClr val="C00000">
                  <a:alpha val="44710"/>
                </a:srgbClr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49" name="Google Shape;149;p13"/>
            <p:cNvCxnSpPr/>
            <p:nvPr/>
          </p:nvCxnSpPr>
          <p:spPr>
            <a:xfrm>
              <a:off x="-11505263" y="12123252"/>
              <a:ext cx="1692000" cy="7200"/>
            </a:xfrm>
            <a:prstGeom prst="straightConnector1">
              <a:avLst/>
            </a:prstGeom>
            <a:noFill/>
            <a:ln cap="flat" cmpd="sng" w="19050">
              <a:solidFill>
                <a:srgbClr val="C00000">
                  <a:alpha val="44710"/>
                </a:srgbClr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50" name="Google Shape;150;p13"/>
            <p:cNvSpPr txBox="1"/>
            <p:nvPr/>
          </p:nvSpPr>
          <p:spPr>
            <a:xfrm rot="-5400000">
              <a:off x="-12523153" y="11294876"/>
              <a:ext cx="11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b="1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3"/>
            <p:cNvSpPr txBox="1"/>
            <p:nvPr/>
          </p:nvSpPr>
          <p:spPr>
            <a:xfrm rot="-5400000">
              <a:off x="-9709508" y="11229209"/>
              <a:ext cx="1038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b="1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 flipH="1">
              <a:off x="-13281468" y="11360496"/>
              <a:ext cx="93600" cy="1040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-15546687" y="11156942"/>
              <a:ext cx="23100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Sentido de movimentação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 sensor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3"/>
          <p:cNvSpPr txBox="1"/>
          <p:nvPr/>
        </p:nvSpPr>
        <p:spPr>
          <a:xfrm>
            <a:off x="23842169" y="12828198"/>
            <a:ext cx="71718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b="1" lang="pt-BR" sz="24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Dispositivos 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serão controlados via </a:t>
            </a:r>
            <a:r>
              <a:rPr i="1"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2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768375" y="13596200"/>
            <a:ext cx="14753100" cy="59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 reconstrução dos hologramas obtidos com o microscópio sem lentes com o qual trabalhamos, utilizamos um método multialturas, que utiliza 6 hologramas com diferentes distâncias amostra-sensor para a reconstrução de uma só imagem do objeto a ser observado. Dessa forma, o controle será desenvolvido com base nesse método.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i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iremos implementar deverá controlar tanto a câmera quanto o conjunto do transladador. Além disso, será necessário a sincronização dos dispositivos para que ambos funcionem na ordem correta. Para haver o controle desses componentes serão utilizadas duas bibliotecas específicas: </a:t>
            </a:r>
            <a:r>
              <a:rPr b="1" i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rducam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i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pyAPT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responsáveis pelo controle da câmera e do transladador, respectivamente. Além disso, o </a:t>
            </a:r>
            <a:r>
              <a:rPr i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 desenvolvido para ser rodado em Unix. Ele deverá realizar a captura de seis imagens em alturas diferentes, tendo uma variação de 50</a:t>
            </a:r>
            <a:r>
              <a:rPr i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entre essas posições. Depois essas imagens serão levadas ao método de multialturas para, por fim, obter a imagem do objeto.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17250075" y="21357625"/>
            <a:ext cx="14135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00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Podemos concluir que há a possibilidade obter imagens bem como transladar o sensor utilizando nosso próprio </a:t>
            </a:r>
            <a:r>
              <a:rPr i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software,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para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 assim, automatizar a aquisição das imagens em diversas distâncias entre a câmera e a amostra, a fim de garantir a facilidade de uso do microscópio e sua agilidade de funcionamento. No futuro, além de finalizar a automatização, iremos desenvolver uma interface gráfica para facilitar ainda mais a utilização do </a:t>
            </a:r>
            <a:r>
              <a:rPr i="1"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16684350" y="16642125"/>
            <a:ext cx="14998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1F1E48"/>
                </a:solidFill>
                <a:latin typeface="Calibri"/>
                <a:ea typeface="Calibri"/>
                <a:cs typeface="Calibri"/>
                <a:sym typeface="Calibri"/>
              </a:rPr>
              <a:t>Atualmente, estamos na fase inicial da automatização, no entanto, já obtivemos resultados satisfatórios. Foi possível, por meio de bibliotecas específicas, controlar o sensor CMOS e o conjunto para transladar separadamente. Agora, estamos integrando os dois códigos e estamos trabalhando para sincronizar as capturas de imagens com as transladações e, assim, finalizar o algoritmo.</a:t>
            </a:r>
            <a:endParaRPr/>
          </a:p>
        </p:txBody>
      </p:sp>
      <p:pic>
        <p:nvPicPr>
          <p:cNvPr descr="Resultado de imagem para logo Cepof" id="158" name="Google Shape;158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732225" y="33136675"/>
            <a:ext cx="4177525" cy="19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6462644" y="31147289"/>
            <a:ext cx="1930868" cy="161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