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9" r:id="rId2"/>
    <p:sldId id="274" r:id="rId3"/>
    <p:sldId id="326" r:id="rId4"/>
    <p:sldId id="335" r:id="rId5"/>
    <p:sldId id="336" r:id="rId6"/>
    <p:sldId id="337" r:id="rId7"/>
    <p:sldId id="328" r:id="rId8"/>
    <p:sldId id="315" r:id="rId9"/>
    <p:sldId id="316" r:id="rId10"/>
    <p:sldId id="317" r:id="rId11"/>
    <p:sldId id="334" r:id="rId12"/>
    <p:sldId id="688" r:id="rId13"/>
    <p:sldId id="685" r:id="rId14"/>
    <p:sldId id="686" r:id="rId15"/>
    <p:sldId id="321" r:id="rId16"/>
    <p:sldId id="687" r:id="rId17"/>
    <p:sldId id="390" r:id="rId18"/>
    <p:sldId id="353" r:id="rId19"/>
    <p:sldId id="354" r:id="rId20"/>
    <p:sldId id="387" r:id="rId21"/>
    <p:sldId id="382" r:id="rId22"/>
    <p:sldId id="362" r:id="rId23"/>
    <p:sldId id="386" r:id="rId24"/>
    <p:sldId id="363" r:id="rId25"/>
    <p:sldId id="389" r:id="rId26"/>
    <p:sldId id="365" r:id="rId27"/>
    <p:sldId id="366" r:id="rId28"/>
    <p:sldId id="367" r:id="rId29"/>
    <p:sldId id="368" r:id="rId30"/>
    <p:sldId id="388" r:id="rId31"/>
    <p:sldId id="689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27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BA"/>
    <a:srgbClr val="6950A1"/>
    <a:srgbClr val="DD4F05"/>
    <a:srgbClr val="005051"/>
    <a:srgbClr val="E05733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92" autoAdjust="0"/>
  </p:normalViewPr>
  <p:slideViewPr>
    <p:cSldViewPr snapToGrid="0" snapToObjects="1">
      <p:cViewPr varScale="1">
        <p:scale>
          <a:sx n="87" d="100"/>
          <a:sy n="87" d="100"/>
        </p:scale>
        <p:origin x="528" y="58"/>
      </p:cViewPr>
      <p:guideLst>
        <p:guide orient="horz" pos="1185"/>
        <p:guide pos="27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9A9F-1C7D-6D45-9672-68E8CF86E6F8}" type="datetimeFigureOut">
              <a:t>01/07/2024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AE12-CEBB-804B-B399-3B354D4882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D9F8-AC12-408C-8446-9CFB7A70F2DB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4BC1-3969-49A1-BD8A-66ACA3B7B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259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12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96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228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419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79BE4-BDEA-CE4B-ABCD-B34684237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11F65E-FA77-8ED8-FB63-7667DE34F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722F1F6-B646-5437-4302-30FF1D7B6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DFB11C-AE63-20F0-585E-2DF36509A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94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413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322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4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063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17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Descrever pontos para o </a:t>
            </a:r>
            <a:r>
              <a:rPr lang="pt-BR" dirty="0" err="1"/>
              <a:t>fomr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233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517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035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416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86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50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33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621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033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287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13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Descrever pontos para o </a:t>
            </a:r>
            <a:r>
              <a:rPr lang="pt-BR" dirty="0" err="1"/>
              <a:t>fomr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72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Descrever pontos para o </a:t>
            </a:r>
            <a:r>
              <a:rPr lang="pt-BR" dirty="0" err="1"/>
              <a:t>fomr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45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Descrever pontos para o </a:t>
            </a:r>
            <a:r>
              <a:rPr lang="pt-BR" dirty="0" err="1"/>
              <a:t>fomr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5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Descrever pontos para o </a:t>
            </a:r>
            <a:r>
              <a:rPr lang="pt-BR" dirty="0" err="1"/>
              <a:t>fomr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173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Descrever pontos para o </a:t>
            </a:r>
            <a:r>
              <a:rPr lang="pt-BR" dirty="0" err="1"/>
              <a:t>fomr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969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Descrever pontos para o </a:t>
            </a:r>
            <a:r>
              <a:rPr lang="pt-BR" dirty="0" err="1"/>
              <a:t>fomr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49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Descrever pontos para o </a:t>
            </a:r>
            <a:r>
              <a:rPr lang="pt-BR" dirty="0" err="1"/>
              <a:t>fomr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4733-6ACF-4AF9-9398-B7EFBAA0785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04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" y="-17930"/>
            <a:ext cx="12281647" cy="6908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712509"/>
            <a:ext cx="6392709" cy="120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ADB79CF-EB93-782E-4EDE-C36CCAD61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0855">
            <a:off x="7637848" y="3251431"/>
            <a:ext cx="5223421" cy="2938174"/>
          </a:xfrm>
          <a:prstGeom prst="snip2SameRect">
            <a:avLst>
              <a:gd name="adj1" fmla="val 44766"/>
              <a:gd name="adj2" fmla="val 33971"/>
            </a:avLst>
          </a:prstGeom>
        </p:spPr>
      </p:pic>
    </p:spTree>
    <p:extLst>
      <p:ext uri="{BB962C8B-B14F-4D97-AF65-F5344CB8AC3E}">
        <p14:creationId xmlns:p14="http://schemas.microsoft.com/office/powerpoint/2010/main" val="338662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84" y="1222047"/>
            <a:ext cx="1697823" cy="2427129"/>
          </a:xfrm>
          <a:prstGeom prst="rect">
            <a:avLst/>
          </a:prstGeom>
        </p:spPr>
      </p:pic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E9B55147-78A5-B05B-D05C-DEF99CBBA0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3ED1E4D-34DB-EC0A-C573-94006AC21C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0855">
            <a:off x="7637848" y="3251431"/>
            <a:ext cx="5223421" cy="2938174"/>
          </a:xfrm>
          <a:prstGeom prst="snip2SameRect">
            <a:avLst>
              <a:gd name="adj1" fmla="val 44766"/>
              <a:gd name="adj2" fmla="val 33971"/>
            </a:avLst>
          </a:prstGeom>
        </p:spPr>
      </p:pic>
    </p:spTree>
    <p:extLst>
      <p:ext uri="{BB962C8B-B14F-4D97-AF65-F5344CB8AC3E}">
        <p14:creationId xmlns:p14="http://schemas.microsoft.com/office/powerpoint/2010/main" val="291315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6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/>
          <p:cNvSpPr txBox="1">
            <a:spLocks/>
          </p:cNvSpPr>
          <p:nvPr/>
        </p:nvSpPr>
        <p:spPr>
          <a:xfrm>
            <a:off x="0" y="932970"/>
            <a:ext cx="7024255" cy="391334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40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A Finep no apoio ao SNCTI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USP LATTES</a:t>
            </a:r>
            <a:endParaRPr lang="pt-BR" sz="2800" dirty="0">
              <a:solidFill>
                <a:schemeClr val="bg1"/>
              </a:solidFill>
            </a:endParaRP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01JUL</a:t>
            </a:r>
          </a:p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2024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34FEAE8-CABF-D66C-FFD8-F99C367CF905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pt-BR" sz="2000" b="1" dirty="0">
                <a:solidFill>
                  <a:schemeClr val="accent6"/>
                </a:solidFill>
                <a:latin typeface="+mn-lt"/>
              </a:rPr>
              <a:t>Matriz de relação entre Inovação, Risco e Instrumentos mais adequados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75B1A17-EE5A-A259-EBA5-DF650B423F7E}"/>
              </a:ext>
            </a:extLst>
          </p:cNvPr>
          <p:cNvSpPr/>
          <p:nvPr/>
        </p:nvSpPr>
        <p:spPr>
          <a:xfrm>
            <a:off x="1811382" y="5614213"/>
            <a:ext cx="8569234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pt-BR" sz="1200" dirty="0">
                <a:ea typeface="Calibri" panose="020F0502020204030204" pitchFamily="34" charset="0"/>
              </a:rPr>
              <a:t>Fonte: Elaboração de Luiz Martins de Melo, adaptado de Freeman e </a:t>
            </a:r>
            <a:r>
              <a:rPr lang="pt-BR" sz="1200" dirty="0" err="1">
                <a:ea typeface="Calibri" panose="020F0502020204030204" pitchFamily="34" charset="0"/>
              </a:rPr>
              <a:t>Soete</a:t>
            </a:r>
            <a:r>
              <a:rPr lang="pt-BR" sz="1200" dirty="0">
                <a:ea typeface="Calibri" panose="020F0502020204030204" pitchFamily="34" charset="0"/>
              </a:rPr>
              <a:t> (1997)</a:t>
            </a:r>
            <a:endParaRPr lang="pt-BR" dirty="0">
              <a:ea typeface="Calibri" panose="020F0502020204030204" pitchFamily="34" charset="0"/>
            </a:endParaRPr>
          </a:p>
        </p:txBody>
      </p:sp>
      <p:sp>
        <p:nvSpPr>
          <p:cNvPr id="111" name="CaixaDeTexto 1">
            <a:extLst>
              <a:ext uri="{FF2B5EF4-FFF2-40B4-BE49-F238E27FC236}">
                <a16:creationId xmlns:a16="http://schemas.microsoft.com/office/drawing/2014/main" id="{ED636327-E41B-4178-D500-4A434B48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2073"/>
            <a:ext cx="1219200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" name="CaixaDeTexto 20">
            <a:extLst>
              <a:ext uri="{FF2B5EF4-FFF2-40B4-BE49-F238E27FC236}">
                <a16:creationId xmlns:a16="http://schemas.microsoft.com/office/drawing/2014/main" id="{2D79F8DA-B516-99C5-56D6-0D4614B0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57" y="375470"/>
            <a:ext cx="99798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60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dirty="0"/>
              <a:t>Fomento à Inovação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2830B34-21B9-D805-CDD1-E452817BB380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BFB1DF1-F093-C5C5-E2C6-1F8FEF0C75D9}"/>
              </a:ext>
            </a:extLst>
          </p:cNvPr>
          <p:cNvSpPr txBox="1"/>
          <p:nvPr/>
        </p:nvSpPr>
        <p:spPr>
          <a:xfrm>
            <a:off x="140676" y="290869"/>
            <a:ext cx="1307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Modalidades de apoio</a:t>
            </a:r>
          </a:p>
        </p:txBody>
      </p:sp>
      <p:pic>
        <p:nvPicPr>
          <p:cNvPr id="15" name="Imagem 14" descr="Gráfico&#10;&#10;Descrição gerada automaticamente">
            <a:extLst>
              <a:ext uri="{FF2B5EF4-FFF2-40B4-BE49-F238E27FC236}">
                <a16:creationId xmlns:a16="http://schemas.microsoft.com/office/drawing/2014/main" id="{50C06D88-ED00-0BF7-2E44-2867D4376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01" y="2165291"/>
            <a:ext cx="10099195" cy="32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4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31" name="Rectangle 19">
            <a:extLst>
              <a:ext uri="{FF2B5EF4-FFF2-40B4-BE49-F238E27FC236}">
                <a16:creationId xmlns:a16="http://schemas.microsoft.com/office/drawing/2014/main" id="{097D9E68-F221-26A7-CC83-43F585D15C4B}"/>
              </a:ext>
            </a:extLst>
          </p:cNvPr>
          <p:cNvSpPr/>
          <p:nvPr/>
        </p:nvSpPr>
        <p:spPr>
          <a:xfrm>
            <a:off x="3226189" y="1774842"/>
            <a:ext cx="2880000" cy="4320000"/>
          </a:xfrm>
          <a:prstGeom prst="rect">
            <a:avLst/>
          </a:prstGeom>
          <a:solidFill>
            <a:srgbClr val="FF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pt-BR" sz="3200" dirty="0"/>
          </a:p>
          <a:p>
            <a:pPr algn="ctr">
              <a:defRPr/>
            </a:pPr>
            <a:r>
              <a:rPr lang="pt-BR" sz="2400" dirty="0">
                <a:solidFill>
                  <a:srgbClr val="FFFFFF"/>
                </a:solidFill>
                <a:ea typeface="ＭＳ Ｐゴシック" pitchFamily="34" charset="-128"/>
              </a:rPr>
              <a:t>Subvenção Econômica</a:t>
            </a:r>
          </a:p>
          <a:p>
            <a:pPr algn="ctr">
              <a:defRPr/>
            </a:pPr>
            <a:r>
              <a:rPr lang="pt-BR" sz="2400" dirty="0">
                <a:solidFill>
                  <a:srgbClr val="FFFFFF"/>
                </a:solidFill>
                <a:ea typeface="ＭＳ Ｐゴシック" pitchFamily="34" charset="-128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1"/>
                </a:solidFill>
              </a:rPr>
              <a:t>Chamadas Públicas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pt-BR" sz="1400" dirty="0">
                <a:solidFill>
                  <a:schemeClr val="bg1"/>
                </a:solidFill>
              </a:rPr>
              <a:t>Descentralização da Subvenção Econômica operada por agentes para empresas (</a:t>
            </a:r>
            <a:r>
              <a:rPr lang="pt-BR" sz="1400" dirty="0" err="1">
                <a:solidFill>
                  <a:schemeClr val="bg1"/>
                </a:solidFill>
              </a:rPr>
              <a:t>Tecnova</a:t>
            </a:r>
            <a:r>
              <a:rPr lang="pt-BR" sz="1400" dirty="0">
                <a:solidFill>
                  <a:schemeClr val="bg1"/>
                </a:solidFill>
              </a:rPr>
              <a:t>)</a:t>
            </a:r>
          </a:p>
          <a:p>
            <a:pPr algn="ctr">
              <a:defRPr/>
            </a:pP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A9F5D18E-1085-F5C2-CF43-D8DD3523691D}"/>
              </a:ext>
            </a:extLst>
          </p:cNvPr>
          <p:cNvSpPr/>
          <p:nvPr/>
        </p:nvSpPr>
        <p:spPr>
          <a:xfrm>
            <a:off x="336000" y="1778847"/>
            <a:ext cx="2880000" cy="4320000"/>
          </a:xfrm>
          <a:prstGeom prst="rect">
            <a:avLst/>
          </a:prstGeom>
          <a:solidFill>
            <a:srgbClr val="D34F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>
                <a:solidFill>
                  <a:schemeClr val="bg1"/>
                </a:solidFill>
                <a:ea typeface="ＭＳ Ｐゴシック" pitchFamily="34" charset="-128"/>
              </a:rPr>
              <a:t>Financiamento não reembolsável</a:t>
            </a:r>
          </a:p>
          <a:p>
            <a:pPr algn="ctr">
              <a:defRPr/>
            </a:pPr>
            <a:r>
              <a:rPr lang="pt-BR" sz="2400" dirty="0">
                <a:solidFill>
                  <a:prstClr val="white"/>
                </a:solidFill>
              </a:rPr>
              <a:t> 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pt-BR" sz="1400" dirty="0">
                <a:solidFill>
                  <a:schemeClr val="bg1"/>
                </a:solidFill>
              </a:rPr>
              <a:t>Financiamentos de projetos de instituições científicas e tecnológicas (</a:t>
            </a:r>
            <a:r>
              <a:rPr lang="pt-BR" sz="1400" dirty="0" err="1">
                <a:solidFill>
                  <a:schemeClr val="bg1"/>
                </a:solidFill>
              </a:rPr>
              <a:t>ICTs</a:t>
            </a:r>
            <a:r>
              <a:rPr lang="pt-BR" sz="1400" dirty="0">
                <a:solidFill>
                  <a:schemeClr val="bg1"/>
                </a:solidFill>
              </a:rPr>
              <a:t>) e Universidades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pt-BR" sz="1400" dirty="0">
                <a:solidFill>
                  <a:schemeClr val="bg1"/>
                </a:solidFill>
              </a:rPr>
              <a:t>Projetos de cooperação entre </a:t>
            </a:r>
            <a:r>
              <a:rPr lang="pt-BR" sz="1400" dirty="0" err="1">
                <a:solidFill>
                  <a:schemeClr val="bg1"/>
                </a:solidFill>
              </a:rPr>
              <a:t>ICTs</a:t>
            </a:r>
            <a:r>
              <a:rPr lang="pt-BR" sz="1400" dirty="0">
                <a:solidFill>
                  <a:schemeClr val="bg1"/>
                </a:solidFill>
              </a:rPr>
              <a:t> e empresas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E18D4C08-2511-9056-D769-1C74BF4A297C}"/>
              </a:ext>
            </a:extLst>
          </p:cNvPr>
          <p:cNvSpPr/>
          <p:nvPr/>
        </p:nvSpPr>
        <p:spPr>
          <a:xfrm>
            <a:off x="6099880" y="1778847"/>
            <a:ext cx="2880000" cy="432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rgbClr val="FFFFFF"/>
                </a:solidFill>
                <a:ea typeface="ＭＳ Ｐゴシック" pitchFamily="34" charset="-128"/>
              </a:rPr>
              <a:t>Financiamento reembolsável </a:t>
            </a:r>
          </a:p>
          <a:p>
            <a:pPr algn="ctr">
              <a:defRPr/>
            </a:pPr>
            <a:r>
              <a:rPr lang="pt-BR" sz="2400" dirty="0">
                <a:solidFill>
                  <a:srgbClr val="FFFFFF"/>
                </a:solidFill>
                <a:ea typeface="ＭＳ Ｐゴシック" pitchFamily="34" charset="-128"/>
              </a:rPr>
              <a:t>para Empresas</a:t>
            </a:r>
          </a:p>
          <a:p>
            <a:pPr algn="ctr">
              <a:defRPr/>
            </a:pPr>
            <a:endParaRPr lang="pt-BR" altLang="pt-BR" sz="240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Projetos de desenvolvimento tecnológico de empresas, sob a forma de empréstimo;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Descentralização Financiamento reembolsável operado por agentes para  empresas (ME/EPP) - </a:t>
            </a:r>
            <a:r>
              <a:rPr lang="pt-BR" altLang="pt-BR" sz="1400" dirty="0" err="1">
                <a:solidFill>
                  <a:schemeClr val="bg1"/>
                </a:solidFill>
              </a:rPr>
              <a:t>Inovacred</a:t>
            </a:r>
            <a:endParaRPr lang="pt-BR" altLang="pt-BR" sz="1400" dirty="0">
              <a:solidFill>
                <a:schemeClr val="bg1"/>
              </a:solidFill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48F9CBA2-AA40-77EF-77AA-138419E8F693}"/>
              </a:ext>
            </a:extLst>
          </p:cNvPr>
          <p:cNvSpPr/>
          <p:nvPr/>
        </p:nvSpPr>
        <p:spPr>
          <a:xfrm>
            <a:off x="8976000" y="1778847"/>
            <a:ext cx="2880000" cy="4320000"/>
          </a:xfrm>
          <a:prstGeom prst="rect">
            <a:avLst/>
          </a:prstGeom>
          <a:solidFill>
            <a:srgbClr val="695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400" dirty="0">
                <a:solidFill>
                  <a:schemeClr val="bg1"/>
                </a:solidFill>
              </a:rPr>
              <a:t>Investimento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Direto (empresas)</a:t>
            </a:r>
          </a:p>
          <a:p>
            <a:pPr marL="285750" indent="-285750" algn="ctr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Indireto (Fundos)</a:t>
            </a:r>
          </a:p>
        </p:txBody>
      </p:sp>
      <p:sp>
        <p:nvSpPr>
          <p:cNvPr id="62" name="CaixaDeTexto 1">
            <a:extLst>
              <a:ext uri="{FF2B5EF4-FFF2-40B4-BE49-F238E27FC236}">
                <a16:creationId xmlns:a16="http://schemas.microsoft.com/office/drawing/2014/main" id="{5A4B2F00-1F26-DEEB-CD84-CB692E1A5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F275D2FE-B533-0527-5642-C8D4BAAE3968}"/>
              </a:ext>
            </a:extLst>
          </p:cNvPr>
          <p:cNvSpPr txBox="1"/>
          <p:nvPr/>
        </p:nvSpPr>
        <p:spPr>
          <a:xfrm>
            <a:off x="1915609" y="194578"/>
            <a:ext cx="10304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Fomento à Inovação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F6E10FC-1463-6534-3270-2E16CE89C80C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EC05EB3-01A5-D6AF-0961-03A07FEEA3B2}"/>
              </a:ext>
            </a:extLst>
          </p:cNvPr>
          <p:cNvSpPr txBox="1"/>
          <p:nvPr/>
        </p:nvSpPr>
        <p:spPr>
          <a:xfrm>
            <a:off x="140676" y="290869"/>
            <a:ext cx="1307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Modalidades de apoio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95EEBB6-0F70-7296-30B5-87C2C4E0129F}"/>
              </a:ext>
            </a:extLst>
          </p:cNvPr>
          <p:cNvSpPr/>
          <p:nvPr/>
        </p:nvSpPr>
        <p:spPr>
          <a:xfrm>
            <a:off x="1223889" y="5860837"/>
            <a:ext cx="3868616" cy="476020"/>
          </a:xfrm>
          <a:prstGeom prst="rect">
            <a:avLst/>
          </a:prstGeom>
          <a:solidFill>
            <a:srgbClr val="009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DRCT</a:t>
            </a:r>
          </a:p>
        </p:txBody>
      </p:sp>
    </p:spTree>
    <p:extLst>
      <p:ext uri="{BB962C8B-B14F-4D97-AF65-F5344CB8AC3E}">
        <p14:creationId xmlns:p14="http://schemas.microsoft.com/office/powerpoint/2010/main" val="240250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DRCT EM NÚMEROS 2023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5428E89-72F5-4BDA-DCD4-839B16BD511B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430BDD-56A5-AA54-E2B0-409ECA4D4667}"/>
              </a:ext>
            </a:extLst>
          </p:cNvPr>
          <p:cNvSpPr txBox="1"/>
          <p:nvPr/>
        </p:nvSpPr>
        <p:spPr>
          <a:xfrm>
            <a:off x="9114054" y="6180831"/>
            <a:ext cx="2949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spc="93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base: 31/12/2023</a:t>
            </a:r>
          </a:p>
        </p:txBody>
      </p:sp>
      <p:grpSp>
        <p:nvGrpSpPr>
          <p:cNvPr id="28" name="Grupo 4">
            <a:extLst>
              <a:ext uri="{FF2B5EF4-FFF2-40B4-BE49-F238E27FC236}">
                <a16:creationId xmlns:a16="http://schemas.microsoft.com/office/drawing/2014/main" id="{93C97D6B-6ECF-DC02-AFC2-EAF5FA3831B4}"/>
              </a:ext>
            </a:extLst>
          </p:cNvPr>
          <p:cNvGrpSpPr/>
          <p:nvPr/>
        </p:nvGrpSpPr>
        <p:grpSpPr>
          <a:xfrm>
            <a:off x="5695911" y="1356746"/>
            <a:ext cx="6077490" cy="5257133"/>
            <a:chOff x="202711" y="382914"/>
            <a:chExt cx="6956082" cy="6127440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2EEAFF49-D98A-FF31-6466-6E5742D7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11" y="382914"/>
              <a:ext cx="6086590" cy="6127440"/>
            </a:xfrm>
            <a:prstGeom prst="rect">
              <a:avLst/>
            </a:prstGeom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F3D18973-D137-F753-AC56-EB2559476A8C}"/>
                </a:ext>
              </a:extLst>
            </p:cNvPr>
            <p:cNvSpPr txBox="1"/>
            <p:nvPr/>
          </p:nvSpPr>
          <p:spPr>
            <a:xfrm>
              <a:off x="3276008" y="1817058"/>
              <a:ext cx="581137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9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A9210E3-BC9F-446D-92CF-4CBE6538A9DE}"/>
                </a:ext>
              </a:extLst>
            </p:cNvPr>
            <p:cNvSpPr txBox="1"/>
            <p:nvPr/>
          </p:nvSpPr>
          <p:spPr>
            <a:xfrm>
              <a:off x="4313914" y="1801606"/>
              <a:ext cx="569916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4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2C449367-659B-7DB4-B213-23CE53989901}"/>
                </a:ext>
              </a:extLst>
            </p:cNvPr>
            <p:cNvSpPr txBox="1"/>
            <p:nvPr/>
          </p:nvSpPr>
          <p:spPr>
            <a:xfrm>
              <a:off x="4777370" y="1023980"/>
              <a:ext cx="565199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6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3679DBB6-5DE3-17AD-DCCB-0DB9C861B8AC}"/>
                </a:ext>
              </a:extLst>
            </p:cNvPr>
            <p:cNvSpPr txBox="1"/>
            <p:nvPr/>
          </p:nvSpPr>
          <p:spPr>
            <a:xfrm>
              <a:off x="6558933" y="2652458"/>
              <a:ext cx="599860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11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5DF6FB72-EBD7-9807-BC78-BC4C9D2126F4}"/>
                </a:ext>
              </a:extLst>
            </p:cNvPr>
            <p:cNvSpPr txBox="1"/>
            <p:nvPr/>
          </p:nvSpPr>
          <p:spPr>
            <a:xfrm>
              <a:off x="2621652" y="3071055"/>
              <a:ext cx="592172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6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DF8230EE-7A31-EC2F-D2D9-7A32AFF27B1B}"/>
                </a:ext>
              </a:extLst>
            </p:cNvPr>
            <p:cNvSpPr txBox="1"/>
            <p:nvPr/>
          </p:nvSpPr>
          <p:spPr>
            <a:xfrm>
              <a:off x="2791381" y="4195985"/>
              <a:ext cx="579609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27C22DEC-B0D9-5655-AD87-48B2D87C010D}"/>
                </a:ext>
              </a:extLst>
            </p:cNvPr>
            <p:cNvSpPr txBox="1"/>
            <p:nvPr/>
          </p:nvSpPr>
          <p:spPr>
            <a:xfrm>
              <a:off x="3344054" y="4771896"/>
              <a:ext cx="592726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34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DAC0A82E-01A6-FF85-023C-2B19478038E2}"/>
                </a:ext>
              </a:extLst>
            </p:cNvPr>
            <p:cNvSpPr txBox="1"/>
            <p:nvPr/>
          </p:nvSpPr>
          <p:spPr>
            <a:xfrm>
              <a:off x="3109673" y="5641538"/>
              <a:ext cx="591195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33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E81249AF-E1E8-9F21-E49F-41184459C4E7}"/>
                </a:ext>
              </a:extLst>
            </p:cNvPr>
            <p:cNvSpPr txBox="1"/>
            <p:nvPr/>
          </p:nvSpPr>
          <p:spPr>
            <a:xfrm>
              <a:off x="4444715" y="3884666"/>
              <a:ext cx="721882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32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45BC1A03-40B9-7D9B-5C2B-999C8E5F475D}"/>
                </a:ext>
              </a:extLst>
            </p:cNvPr>
            <p:cNvSpPr txBox="1"/>
            <p:nvPr/>
          </p:nvSpPr>
          <p:spPr>
            <a:xfrm>
              <a:off x="4873786" y="2911154"/>
              <a:ext cx="536979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5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4E2E7C9E-EAB2-E9F8-E6A1-5AA9C6DC4C95}"/>
                </a:ext>
              </a:extLst>
            </p:cNvPr>
            <p:cNvSpPr txBox="1"/>
            <p:nvPr/>
          </p:nvSpPr>
          <p:spPr>
            <a:xfrm>
              <a:off x="5680399" y="3067017"/>
              <a:ext cx="432833" cy="440619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25F3542F-7005-8EE7-C5BC-86EC5ACE0156}"/>
                </a:ext>
              </a:extLst>
            </p:cNvPr>
            <p:cNvSpPr txBox="1"/>
            <p:nvPr/>
          </p:nvSpPr>
          <p:spPr>
            <a:xfrm>
              <a:off x="3595836" y="3658856"/>
              <a:ext cx="579247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12</a:t>
              </a:r>
            </a:p>
          </p:txBody>
        </p: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90F9D0D5-399F-8DCF-281D-3DD24197578F}"/>
                </a:ext>
              </a:extLst>
            </p:cNvPr>
            <p:cNvCxnSpPr/>
            <p:nvPr/>
          </p:nvCxnSpPr>
          <p:spPr>
            <a:xfrm>
              <a:off x="5911564" y="2909801"/>
              <a:ext cx="142382" cy="274858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F5C961F7-5D3A-E3E9-1E28-48543C2458FC}"/>
                </a:ext>
              </a:extLst>
            </p:cNvPr>
            <p:cNvCxnSpPr/>
            <p:nvPr/>
          </p:nvCxnSpPr>
          <p:spPr>
            <a:xfrm>
              <a:off x="6113232" y="2509625"/>
              <a:ext cx="648000" cy="256991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2865B986-089E-6787-33D0-C4300B57E8A6}"/>
                </a:ext>
              </a:extLst>
            </p:cNvPr>
            <p:cNvCxnSpPr/>
            <p:nvPr/>
          </p:nvCxnSpPr>
          <p:spPr>
            <a:xfrm flipH="1">
              <a:off x="6045841" y="1787224"/>
              <a:ext cx="648000" cy="360000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B4714BC7-C2FC-FB20-D083-92944C7BAF58}"/>
                </a:ext>
              </a:extLst>
            </p:cNvPr>
            <p:cNvCxnSpPr/>
            <p:nvPr/>
          </p:nvCxnSpPr>
          <p:spPr>
            <a:xfrm flipH="1" flipV="1">
              <a:off x="6140176" y="2330510"/>
              <a:ext cx="648000" cy="18834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4153B23E-9867-6B43-CF83-1B8DA11BAC00}"/>
                </a:ext>
              </a:extLst>
            </p:cNvPr>
            <p:cNvCxnSpPr/>
            <p:nvPr/>
          </p:nvCxnSpPr>
          <p:spPr>
            <a:xfrm>
              <a:off x="5342569" y="4367984"/>
              <a:ext cx="648000" cy="86370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251FECD0-3E7A-7B20-2DD2-6636340E84F2}"/>
                </a:ext>
              </a:extLst>
            </p:cNvPr>
            <p:cNvCxnSpPr/>
            <p:nvPr/>
          </p:nvCxnSpPr>
          <p:spPr>
            <a:xfrm>
              <a:off x="4006768" y="5489312"/>
              <a:ext cx="648000" cy="86370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1B0D23CC-044C-8FAA-5C25-3C752DEF6EA8}"/>
                </a:ext>
              </a:extLst>
            </p:cNvPr>
            <p:cNvSpPr txBox="1"/>
            <p:nvPr/>
          </p:nvSpPr>
          <p:spPr>
            <a:xfrm>
              <a:off x="4250905" y="5416644"/>
              <a:ext cx="622879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20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1639CA26-AB9F-C2A4-1A09-5EBF03082B31}"/>
                </a:ext>
              </a:extLst>
            </p:cNvPr>
            <p:cNvSpPr txBox="1"/>
            <p:nvPr/>
          </p:nvSpPr>
          <p:spPr>
            <a:xfrm>
              <a:off x="5698103" y="4187147"/>
              <a:ext cx="591196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</a:t>
              </a: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4BA83DF3-3D22-5335-AAF6-EE4E0C059BB5}"/>
                </a:ext>
              </a:extLst>
            </p:cNvPr>
            <p:cNvSpPr txBox="1"/>
            <p:nvPr/>
          </p:nvSpPr>
          <p:spPr>
            <a:xfrm>
              <a:off x="6385558" y="1647396"/>
              <a:ext cx="598419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11</a:t>
              </a:r>
            </a:p>
          </p:txBody>
        </p: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D75EB082-F2CC-4976-732A-D62968E93BAA}"/>
                </a:ext>
              </a:extLst>
            </p:cNvPr>
            <p:cNvCxnSpPr/>
            <p:nvPr/>
          </p:nvCxnSpPr>
          <p:spPr>
            <a:xfrm flipH="1">
              <a:off x="5592667" y="1564818"/>
              <a:ext cx="421080" cy="471875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FD239E0D-2F1C-135A-9A16-09922E9799E0}"/>
                </a:ext>
              </a:extLst>
            </p:cNvPr>
            <p:cNvCxnSpPr>
              <a:stCxn id="32" idx="2"/>
            </p:cNvCxnSpPr>
            <p:nvPr/>
          </p:nvCxnSpPr>
          <p:spPr>
            <a:xfrm>
              <a:off x="5108177" y="1460561"/>
              <a:ext cx="58419" cy="554556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6CDCC03B-6386-8E05-D1DB-41B2490E25C9}"/>
                </a:ext>
              </a:extLst>
            </p:cNvPr>
            <p:cNvSpPr txBox="1"/>
            <p:nvPr/>
          </p:nvSpPr>
          <p:spPr>
            <a:xfrm>
              <a:off x="5566918" y="1361797"/>
              <a:ext cx="593403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14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57E4AAE6-59DA-F776-8C18-40DE7E2964CE}"/>
                </a:ext>
              </a:extLst>
            </p:cNvPr>
            <p:cNvSpPr txBox="1"/>
            <p:nvPr/>
          </p:nvSpPr>
          <p:spPr>
            <a:xfrm>
              <a:off x="6558418" y="2131053"/>
              <a:ext cx="553855" cy="436580"/>
            </a:xfrm>
            <a:prstGeom prst="roundRect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9</a:t>
              </a:r>
            </a:p>
          </p:txBody>
        </p:sp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912A166D-DE6B-520A-6947-F1FE7EC3407F}"/>
              </a:ext>
            </a:extLst>
          </p:cNvPr>
          <p:cNvSpPr txBox="1"/>
          <p:nvPr/>
        </p:nvSpPr>
        <p:spPr>
          <a:xfrm>
            <a:off x="9052301" y="3946591"/>
            <a:ext cx="489127" cy="374571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E6CC2F1-3A2E-2EC0-574E-D92474092954}"/>
              </a:ext>
            </a:extLst>
          </p:cNvPr>
          <p:cNvSpPr txBox="1"/>
          <p:nvPr/>
        </p:nvSpPr>
        <p:spPr>
          <a:xfrm>
            <a:off x="8983268" y="4970140"/>
            <a:ext cx="664621" cy="374571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51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2F283B8E-DADE-4A79-D93C-798684570E35}"/>
              </a:ext>
            </a:extLst>
          </p:cNvPr>
          <p:cNvSpPr txBox="1"/>
          <p:nvPr/>
        </p:nvSpPr>
        <p:spPr>
          <a:xfrm>
            <a:off x="9883465" y="5088004"/>
            <a:ext cx="600154" cy="374571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F725D945-0B0D-95A1-4397-40E0AD38C494}"/>
              </a:ext>
            </a:extLst>
          </p:cNvPr>
          <p:cNvSpPr txBox="1"/>
          <p:nvPr/>
        </p:nvSpPr>
        <p:spPr>
          <a:xfrm>
            <a:off x="6858055" y="2490231"/>
            <a:ext cx="507736" cy="374571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E993FFC-B2D6-4A67-0F9C-07170AFAA68E}"/>
              </a:ext>
            </a:extLst>
          </p:cNvPr>
          <p:cNvSpPr txBox="1"/>
          <p:nvPr/>
        </p:nvSpPr>
        <p:spPr>
          <a:xfrm>
            <a:off x="8996606" y="3307212"/>
            <a:ext cx="336054" cy="371296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D889D71C-459B-0CC5-9236-108DA37FEC22}"/>
              </a:ext>
            </a:extLst>
          </p:cNvPr>
          <p:cNvSpPr txBox="1"/>
          <p:nvPr/>
        </p:nvSpPr>
        <p:spPr>
          <a:xfrm>
            <a:off x="6973454" y="3401880"/>
            <a:ext cx="336054" cy="371296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3C267D2-7FCB-9C64-7503-4B327C5A2227}"/>
              </a:ext>
            </a:extLst>
          </p:cNvPr>
          <p:cNvSpPr txBox="1"/>
          <p:nvPr/>
        </p:nvSpPr>
        <p:spPr>
          <a:xfrm>
            <a:off x="8549314" y="1580236"/>
            <a:ext cx="336054" cy="371296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CEA92E3-C33E-D920-E3A8-6325B1AD07C1}"/>
              </a:ext>
            </a:extLst>
          </p:cNvPr>
          <p:cNvSpPr txBox="1"/>
          <p:nvPr/>
        </p:nvSpPr>
        <p:spPr>
          <a:xfrm>
            <a:off x="7241871" y="1552934"/>
            <a:ext cx="336054" cy="371296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FD8613C-EDE5-5A31-609F-4FE5FA0A76A0}"/>
              </a:ext>
            </a:extLst>
          </p:cNvPr>
          <p:cNvSpPr txBox="1"/>
          <p:nvPr/>
        </p:nvSpPr>
        <p:spPr>
          <a:xfrm>
            <a:off x="10917836" y="3510854"/>
            <a:ext cx="317155" cy="374571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</a:p>
        </p:txBody>
      </p:sp>
      <p:cxnSp>
        <p:nvCxnSpPr>
          <p:cNvPr id="1024" name="Conector reto 1023">
            <a:extLst>
              <a:ext uri="{FF2B5EF4-FFF2-40B4-BE49-F238E27FC236}">
                <a16:creationId xmlns:a16="http://schemas.microsoft.com/office/drawing/2014/main" id="{3E9D365A-5692-8B22-4D30-885E07C08FD8}"/>
              </a:ext>
            </a:extLst>
          </p:cNvPr>
          <p:cNvCxnSpPr/>
          <p:nvPr/>
        </p:nvCxnSpPr>
        <p:spPr>
          <a:xfrm>
            <a:off x="10927120" y="3330620"/>
            <a:ext cx="124398" cy="235819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CaixaDeTexto 1025">
            <a:extLst>
              <a:ext uri="{FF2B5EF4-FFF2-40B4-BE49-F238E27FC236}">
                <a16:creationId xmlns:a16="http://schemas.microsoft.com/office/drawing/2014/main" id="{FACCCD71-D335-D29A-11E4-550098409A0C}"/>
              </a:ext>
            </a:extLst>
          </p:cNvPr>
          <p:cNvSpPr txBox="1"/>
          <p:nvPr/>
        </p:nvSpPr>
        <p:spPr>
          <a:xfrm>
            <a:off x="6142185" y="3401875"/>
            <a:ext cx="336054" cy="371296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</a:p>
        </p:txBody>
      </p:sp>
      <p:sp>
        <p:nvSpPr>
          <p:cNvPr id="1027" name="AutoShape 7">
            <a:extLst>
              <a:ext uri="{FF2B5EF4-FFF2-40B4-BE49-F238E27FC236}">
                <a16:creationId xmlns:a16="http://schemas.microsoft.com/office/drawing/2014/main" id="{85A3B367-5401-3A5D-769E-C58DA4163CD8}"/>
              </a:ext>
            </a:extLst>
          </p:cNvPr>
          <p:cNvSpPr/>
          <p:nvPr/>
        </p:nvSpPr>
        <p:spPr>
          <a:xfrm rot="5400000">
            <a:off x="3510436" y="4043029"/>
            <a:ext cx="3600000" cy="0"/>
          </a:xfrm>
          <a:prstGeom prst="line">
            <a:avLst/>
          </a:prstGeom>
          <a:ln w="9525" cap="flat">
            <a:solidFill>
              <a:srgbClr val="BDC2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34" name="CaixaDeTexto 1033">
            <a:extLst>
              <a:ext uri="{FF2B5EF4-FFF2-40B4-BE49-F238E27FC236}">
                <a16:creationId xmlns:a16="http://schemas.microsoft.com/office/drawing/2014/main" id="{37BA7975-942F-42F6-201D-D84048013DFB}"/>
              </a:ext>
            </a:extLst>
          </p:cNvPr>
          <p:cNvSpPr txBox="1"/>
          <p:nvPr/>
        </p:nvSpPr>
        <p:spPr>
          <a:xfrm>
            <a:off x="9102612" y="6409948"/>
            <a:ext cx="2453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spc="93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Projetos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100" spc="93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Contratação Direta</a:t>
            </a:r>
          </a:p>
        </p:txBody>
      </p:sp>
      <p:grpSp>
        <p:nvGrpSpPr>
          <p:cNvPr id="1038" name="Grupo 34">
            <a:extLst>
              <a:ext uri="{FF2B5EF4-FFF2-40B4-BE49-F238E27FC236}">
                <a16:creationId xmlns:a16="http://schemas.microsoft.com/office/drawing/2014/main" id="{0C5C0B92-843B-CAF9-FF56-E1C42CA77B67}"/>
              </a:ext>
            </a:extLst>
          </p:cNvPr>
          <p:cNvGrpSpPr/>
          <p:nvPr/>
        </p:nvGrpSpPr>
        <p:grpSpPr>
          <a:xfrm>
            <a:off x="909982" y="4767797"/>
            <a:ext cx="3930884" cy="855464"/>
            <a:chOff x="1463956" y="2136334"/>
            <a:chExt cx="4535780" cy="855464"/>
          </a:xfrm>
        </p:grpSpPr>
        <p:sp>
          <p:nvSpPr>
            <p:cNvPr id="1039" name="CaixaDeTexto 1038">
              <a:extLst>
                <a:ext uri="{FF2B5EF4-FFF2-40B4-BE49-F238E27FC236}">
                  <a16:creationId xmlns:a16="http://schemas.microsoft.com/office/drawing/2014/main" id="{C9596CBE-7691-DEEA-79CE-B875783F572E}"/>
                </a:ext>
              </a:extLst>
            </p:cNvPr>
            <p:cNvSpPr txBox="1"/>
            <p:nvPr/>
          </p:nvSpPr>
          <p:spPr>
            <a:xfrm>
              <a:off x="1463956" y="2136334"/>
              <a:ext cx="4535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rgbClr val="E4501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R$ 1,28 bilhão</a:t>
              </a:r>
            </a:p>
          </p:txBody>
        </p:sp>
        <p:sp>
          <p:nvSpPr>
            <p:cNvPr id="1040" name="CaixaDeTexto 1039">
              <a:extLst>
                <a:ext uri="{FF2B5EF4-FFF2-40B4-BE49-F238E27FC236}">
                  <a16:creationId xmlns:a16="http://schemas.microsoft.com/office/drawing/2014/main" id="{BB0FC2CF-3FFE-3A0D-EA9C-AFF8B89BF366}"/>
                </a:ext>
              </a:extLst>
            </p:cNvPr>
            <p:cNvSpPr txBox="1"/>
            <p:nvPr/>
          </p:nvSpPr>
          <p:spPr>
            <a:xfrm>
              <a:off x="1857408" y="2714799"/>
              <a:ext cx="3804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EM RECURSOS</a:t>
              </a:r>
              <a:r>
                <a:rPr lang="pt-BR" sz="1200" dirty="0">
                  <a:solidFill>
                    <a:srgbClr val="5E897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Poppins" panose="00000500000000000000" pitchFamily="2" charset="0"/>
                </a:rPr>
                <a:t> </a:t>
              </a:r>
              <a:r>
                <a:rPr lang="pt-BR" sz="1200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CONTRATADOS</a:t>
              </a:r>
            </a:p>
          </p:txBody>
        </p:sp>
      </p:grpSp>
      <p:grpSp>
        <p:nvGrpSpPr>
          <p:cNvPr id="1041" name="Grupo 34">
            <a:extLst>
              <a:ext uri="{FF2B5EF4-FFF2-40B4-BE49-F238E27FC236}">
                <a16:creationId xmlns:a16="http://schemas.microsoft.com/office/drawing/2014/main" id="{DE41D744-584C-9921-A52F-E153AAD77DD1}"/>
              </a:ext>
            </a:extLst>
          </p:cNvPr>
          <p:cNvGrpSpPr/>
          <p:nvPr/>
        </p:nvGrpSpPr>
        <p:grpSpPr>
          <a:xfrm>
            <a:off x="881259" y="5830303"/>
            <a:ext cx="3930884" cy="845661"/>
            <a:chOff x="1080710" y="2166137"/>
            <a:chExt cx="4474660" cy="638056"/>
          </a:xfrm>
        </p:grpSpPr>
        <p:sp>
          <p:nvSpPr>
            <p:cNvPr id="1042" name="CaixaDeTexto 1041">
              <a:extLst>
                <a:ext uri="{FF2B5EF4-FFF2-40B4-BE49-F238E27FC236}">
                  <a16:creationId xmlns:a16="http://schemas.microsoft.com/office/drawing/2014/main" id="{8D7262B8-4B3F-753C-F3FF-A119CC95E47E}"/>
                </a:ext>
              </a:extLst>
            </p:cNvPr>
            <p:cNvSpPr txBox="1"/>
            <p:nvPr/>
          </p:nvSpPr>
          <p:spPr>
            <a:xfrm>
              <a:off x="1080710" y="2166137"/>
              <a:ext cx="4474660" cy="487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rgbClr val="E4501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R$ 1,35 bilhão</a:t>
              </a:r>
            </a:p>
          </p:txBody>
        </p:sp>
        <p:sp>
          <p:nvSpPr>
            <p:cNvPr id="1047" name="CaixaDeTexto 1046">
              <a:extLst>
                <a:ext uri="{FF2B5EF4-FFF2-40B4-BE49-F238E27FC236}">
                  <a16:creationId xmlns:a16="http://schemas.microsoft.com/office/drawing/2014/main" id="{C3A0C9B4-23BC-AFCD-CA91-0EF7503A1C53}"/>
                </a:ext>
              </a:extLst>
            </p:cNvPr>
            <p:cNvSpPr txBox="1"/>
            <p:nvPr/>
          </p:nvSpPr>
          <p:spPr>
            <a:xfrm>
              <a:off x="1582834" y="2595196"/>
              <a:ext cx="3376531" cy="20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EM RECURSOS LIBERADOS</a:t>
              </a:r>
            </a:p>
          </p:txBody>
        </p:sp>
      </p:grpSp>
      <p:grpSp>
        <p:nvGrpSpPr>
          <p:cNvPr id="1048" name="Grupo 34">
            <a:extLst>
              <a:ext uri="{FF2B5EF4-FFF2-40B4-BE49-F238E27FC236}">
                <a16:creationId xmlns:a16="http://schemas.microsoft.com/office/drawing/2014/main" id="{9AC8BCB5-2FF7-7A1A-9CD5-4B857BBCA832}"/>
              </a:ext>
            </a:extLst>
          </p:cNvPr>
          <p:cNvGrpSpPr/>
          <p:nvPr/>
        </p:nvGrpSpPr>
        <p:grpSpPr>
          <a:xfrm>
            <a:off x="1289392" y="3670284"/>
            <a:ext cx="3061514" cy="890471"/>
            <a:chOff x="1317883" y="2100230"/>
            <a:chExt cx="4414917" cy="890471"/>
          </a:xfrm>
        </p:grpSpPr>
        <p:sp>
          <p:nvSpPr>
            <p:cNvPr id="1049" name="CaixaDeTexto 1048">
              <a:extLst>
                <a:ext uri="{FF2B5EF4-FFF2-40B4-BE49-F238E27FC236}">
                  <a16:creationId xmlns:a16="http://schemas.microsoft.com/office/drawing/2014/main" id="{0A5E8917-C49A-DD54-C5FB-06F4EBB25592}"/>
                </a:ext>
              </a:extLst>
            </p:cNvPr>
            <p:cNvSpPr txBox="1"/>
            <p:nvPr/>
          </p:nvSpPr>
          <p:spPr>
            <a:xfrm>
              <a:off x="2627504" y="2100230"/>
              <a:ext cx="1687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499</a:t>
              </a:r>
            </a:p>
          </p:txBody>
        </p:sp>
        <p:sp>
          <p:nvSpPr>
            <p:cNvPr id="1050" name="CaixaDeTexto 1049">
              <a:extLst>
                <a:ext uri="{FF2B5EF4-FFF2-40B4-BE49-F238E27FC236}">
                  <a16:creationId xmlns:a16="http://schemas.microsoft.com/office/drawing/2014/main" id="{AB7859FB-74B2-0AF7-3FA5-197D97A1F40E}"/>
                </a:ext>
              </a:extLst>
            </p:cNvPr>
            <p:cNvSpPr txBox="1"/>
            <p:nvPr/>
          </p:nvSpPr>
          <p:spPr>
            <a:xfrm>
              <a:off x="1317883" y="2713702"/>
              <a:ext cx="4414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PROJETOS</a:t>
              </a:r>
              <a:r>
                <a:rPr lang="pt-BR" sz="1200" dirty="0">
                  <a:solidFill>
                    <a:srgbClr val="5E897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Poppins" panose="00000500000000000000" pitchFamily="2" charset="0"/>
                </a:rPr>
                <a:t> </a:t>
              </a:r>
              <a:r>
                <a:rPr lang="pt-BR" sz="1200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CONTRATAÇÃO INDIRETA</a:t>
              </a:r>
            </a:p>
          </p:txBody>
        </p:sp>
      </p:grpSp>
      <p:grpSp>
        <p:nvGrpSpPr>
          <p:cNvPr id="1051" name="Grupo 34">
            <a:extLst>
              <a:ext uri="{FF2B5EF4-FFF2-40B4-BE49-F238E27FC236}">
                <a16:creationId xmlns:a16="http://schemas.microsoft.com/office/drawing/2014/main" id="{6A52504E-799C-530D-24FA-0C29413157F6}"/>
              </a:ext>
            </a:extLst>
          </p:cNvPr>
          <p:cNvGrpSpPr/>
          <p:nvPr/>
        </p:nvGrpSpPr>
        <p:grpSpPr>
          <a:xfrm>
            <a:off x="1344256" y="2571674"/>
            <a:ext cx="2936336" cy="891568"/>
            <a:chOff x="1354199" y="2100230"/>
            <a:chExt cx="4234402" cy="891568"/>
          </a:xfrm>
        </p:grpSpPr>
        <p:sp>
          <p:nvSpPr>
            <p:cNvPr id="1052" name="CaixaDeTexto 1051">
              <a:extLst>
                <a:ext uri="{FF2B5EF4-FFF2-40B4-BE49-F238E27FC236}">
                  <a16:creationId xmlns:a16="http://schemas.microsoft.com/office/drawing/2014/main" id="{CB0EA198-B722-BA3E-4886-28AA348331FC}"/>
                </a:ext>
              </a:extLst>
            </p:cNvPr>
            <p:cNvSpPr txBox="1"/>
            <p:nvPr/>
          </p:nvSpPr>
          <p:spPr>
            <a:xfrm>
              <a:off x="2627504" y="2100230"/>
              <a:ext cx="1687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325</a:t>
              </a:r>
            </a:p>
          </p:txBody>
        </p:sp>
        <p:sp>
          <p:nvSpPr>
            <p:cNvPr id="1053" name="CaixaDeTexto 1052">
              <a:extLst>
                <a:ext uri="{FF2B5EF4-FFF2-40B4-BE49-F238E27FC236}">
                  <a16:creationId xmlns:a16="http://schemas.microsoft.com/office/drawing/2014/main" id="{4DA2AEA0-D858-6C34-5605-25DDB1C0B4AC}"/>
                </a:ext>
              </a:extLst>
            </p:cNvPr>
            <p:cNvSpPr txBox="1"/>
            <p:nvPr/>
          </p:nvSpPr>
          <p:spPr>
            <a:xfrm>
              <a:off x="1354199" y="2714799"/>
              <a:ext cx="4234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PROJETOS</a:t>
              </a:r>
              <a:r>
                <a:rPr lang="pt-BR" sz="1200" dirty="0">
                  <a:solidFill>
                    <a:srgbClr val="5E897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Poppins" panose="00000500000000000000" pitchFamily="2" charset="0"/>
                </a:rPr>
                <a:t> </a:t>
              </a:r>
              <a:r>
                <a:rPr lang="pt-BR" sz="1200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CONTRATADOS</a:t>
              </a:r>
            </a:p>
          </p:txBody>
        </p:sp>
      </p:grpSp>
      <p:grpSp>
        <p:nvGrpSpPr>
          <p:cNvPr id="1054" name="Grupo 34">
            <a:extLst>
              <a:ext uri="{FF2B5EF4-FFF2-40B4-BE49-F238E27FC236}">
                <a16:creationId xmlns:a16="http://schemas.microsoft.com/office/drawing/2014/main" id="{4E454AC3-345A-A794-C659-96184E3181CA}"/>
              </a:ext>
            </a:extLst>
          </p:cNvPr>
          <p:cNvGrpSpPr/>
          <p:nvPr/>
        </p:nvGrpSpPr>
        <p:grpSpPr>
          <a:xfrm>
            <a:off x="1310051" y="1473064"/>
            <a:ext cx="2936336" cy="891568"/>
            <a:chOff x="1354199" y="2100230"/>
            <a:chExt cx="4234402" cy="891568"/>
          </a:xfrm>
        </p:grpSpPr>
        <p:sp>
          <p:nvSpPr>
            <p:cNvPr id="1055" name="CaixaDeTexto 1054">
              <a:extLst>
                <a:ext uri="{FF2B5EF4-FFF2-40B4-BE49-F238E27FC236}">
                  <a16:creationId xmlns:a16="http://schemas.microsoft.com/office/drawing/2014/main" id="{89C81F8B-D4AA-F02C-3D93-275619CBFE27}"/>
                </a:ext>
              </a:extLst>
            </p:cNvPr>
            <p:cNvSpPr txBox="1"/>
            <p:nvPr/>
          </p:nvSpPr>
          <p:spPr>
            <a:xfrm>
              <a:off x="2627504" y="2100230"/>
              <a:ext cx="1687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13</a:t>
              </a:r>
            </a:p>
          </p:txBody>
        </p:sp>
        <p:sp>
          <p:nvSpPr>
            <p:cNvPr id="1056" name="CaixaDeTexto 1055">
              <a:extLst>
                <a:ext uri="{FF2B5EF4-FFF2-40B4-BE49-F238E27FC236}">
                  <a16:creationId xmlns:a16="http://schemas.microsoft.com/office/drawing/2014/main" id="{1DBE1C85-D356-E788-6A6D-C6154396D7A9}"/>
                </a:ext>
              </a:extLst>
            </p:cNvPr>
            <p:cNvSpPr txBox="1"/>
            <p:nvPr/>
          </p:nvSpPr>
          <p:spPr>
            <a:xfrm>
              <a:off x="1354199" y="2714799"/>
              <a:ext cx="4234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DD4F0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EDITAIS FINALIZADOS</a:t>
              </a:r>
            </a:p>
          </p:txBody>
        </p:sp>
      </p:grpSp>
      <p:sp>
        <p:nvSpPr>
          <p:cNvPr id="1057" name="CaixaDeTexto 1056">
            <a:extLst>
              <a:ext uri="{FF2B5EF4-FFF2-40B4-BE49-F238E27FC236}">
                <a16:creationId xmlns:a16="http://schemas.microsoft.com/office/drawing/2014/main" id="{C7E36FED-9669-F079-3D8B-36A7908927C3}"/>
              </a:ext>
            </a:extLst>
          </p:cNvPr>
          <p:cNvSpPr txBox="1"/>
          <p:nvPr/>
        </p:nvSpPr>
        <p:spPr>
          <a:xfrm>
            <a:off x="98430" y="371620"/>
            <a:ext cx="117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DRCT</a:t>
            </a:r>
          </a:p>
        </p:txBody>
      </p:sp>
    </p:spTree>
    <p:extLst>
      <p:ext uri="{BB962C8B-B14F-4D97-AF65-F5344CB8AC3E}">
        <p14:creationId xmlns:p14="http://schemas.microsoft.com/office/powerpoint/2010/main" val="203387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915609" y="303467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Não Reembolsável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5428E89-72F5-4BDA-DCD4-839B16BD511B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6BCCEE4-AD18-1E2E-AC1A-26F3271EA623}"/>
              </a:ext>
            </a:extLst>
          </p:cNvPr>
          <p:cNvSpPr txBox="1"/>
          <p:nvPr/>
        </p:nvSpPr>
        <p:spPr>
          <a:xfrm>
            <a:off x="-34257" y="280755"/>
            <a:ext cx="1523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Projetos Apoiados</a:t>
            </a:r>
          </a:p>
        </p:txBody>
      </p:sp>
      <p:sp>
        <p:nvSpPr>
          <p:cNvPr id="48" name="CaixaDeTexto 1">
            <a:extLst>
              <a:ext uri="{FF2B5EF4-FFF2-40B4-BE49-F238E27FC236}">
                <a16:creationId xmlns:a16="http://schemas.microsoft.com/office/drawing/2014/main" id="{7307C1E4-39F5-AA62-CF0A-8DFF3B9BFCCF}"/>
              </a:ext>
            </a:extLst>
          </p:cNvPr>
          <p:cNvSpPr txBox="1"/>
          <p:nvPr/>
        </p:nvSpPr>
        <p:spPr>
          <a:xfrm>
            <a:off x="853540" y="1376201"/>
            <a:ext cx="4404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 dirty="0">
                <a:solidFill>
                  <a:srgbClr val="DD4F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Navio de Pesquisa Vital de Oliveira 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0CF7FFEA-D1E3-B650-9882-451C15C14737}"/>
              </a:ext>
            </a:extLst>
          </p:cNvPr>
          <p:cNvSpPr/>
          <p:nvPr/>
        </p:nvSpPr>
        <p:spPr>
          <a:xfrm>
            <a:off x="641292" y="1867305"/>
            <a:ext cx="4829429" cy="692404"/>
          </a:xfrm>
          <a:prstGeom prst="round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bg1"/>
                </a:solidFill>
              </a:rPr>
              <a:t>Manutenção do </a:t>
            </a:r>
            <a:r>
              <a:rPr lang="pt-BR" sz="1600" dirty="0" err="1">
                <a:solidFill>
                  <a:schemeClr val="bg1"/>
                </a:solidFill>
              </a:rPr>
              <a:t>NPqHo</a:t>
            </a:r>
            <a:r>
              <a:rPr lang="pt-BR" sz="1600" dirty="0">
                <a:solidFill>
                  <a:schemeClr val="bg1"/>
                </a:solidFill>
              </a:rPr>
              <a:t> Vital de Oliveira para o avanço e consolidação das atividades em Ciências do Mar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5021F576-C4FB-F0E1-AFF2-DDAD9A564F78}"/>
              </a:ext>
            </a:extLst>
          </p:cNvPr>
          <p:cNvSpPr/>
          <p:nvPr/>
        </p:nvSpPr>
        <p:spPr>
          <a:xfrm>
            <a:off x="1489435" y="5020458"/>
            <a:ext cx="3030583" cy="3965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rgbClr val="DD4F05"/>
                </a:solidFill>
              </a:rPr>
              <a:t>Apoio Finep R$ 12,5 M</a:t>
            </a:r>
            <a:endParaRPr lang="pt-BR" b="1" dirty="0">
              <a:solidFill>
                <a:srgbClr val="DD4F05"/>
              </a:solidFill>
            </a:endParaRPr>
          </a:p>
        </p:txBody>
      </p:sp>
      <p:sp>
        <p:nvSpPr>
          <p:cNvPr id="59" name="CaixaDeTexto 1">
            <a:extLst>
              <a:ext uri="{FF2B5EF4-FFF2-40B4-BE49-F238E27FC236}">
                <a16:creationId xmlns:a16="http://schemas.microsoft.com/office/drawing/2014/main" id="{7307C1E4-39F5-AA62-CF0A-8DFF3B9BFCCF}"/>
              </a:ext>
            </a:extLst>
          </p:cNvPr>
          <p:cNvSpPr txBox="1"/>
          <p:nvPr/>
        </p:nvSpPr>
        <p:spPr>
          <a:xfrm>
            <a:off x="6440401" y="1401601"/>
            <a:ext cx="50497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 dirty="0">
                <a:solidFill>
                  <a:srgbClr val="DD4F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 de Inovação Estratégico da Marinha </a:t>
            </a: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0CF7FFEA-D1E3-B650-9882-451C15C14737}"/>
              </a:ext>
            </a:extLst>
          </p:cNvPr>
          <p:cNvSpPr/>
          <p:nvPr/>
        </p:nvSpPr>
        <p:spPr>
          <a:xfrm>
            <a:off x="6509031" y="1879704"/>
            <a:ext cx="4912452" cy="1036335"/>
          </a:xfrm>
          <a:prstGeom prst="round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bg1"/>
                </a:solidFill>
              </a:rPr>
              <a:t>Reformas do prédio principal do CTMRJ, Coordenadoria de Inovação, de duas edificações na parte baixa do CNR, da infraestrutura básica de funcionamento dos prédios modernizados</a:t>
            </a: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5021F576-C4FB-F0E1-AFF2-DDAD9A564F78}"/>
              </a:ext>
            </a:extLst>
          </p:cNvPr>
          <p:cNvSpPr/>
          <p:nvPr/>
        </p:nvSpPr>
        <p:spPr>
          <a:xfrm>
            <a:off x="7449966" y="4968687"/>
            <a:ext cx="3030583" cy="3965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rgbClr val="DD4F05"/>
                </a:solidFill>
              </a:rPr>
              <a:t>Apoio Finep R$ 15 M</a:t>
            </a:r>
            <a:endParaRPr lang="pt-BR" b="1" dirty="0">
              <a:solidFill>
                <a:srgbClr val="DD4F05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242EAB-BCEB-17E7-07DA-380A21F547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r="10826"/>
          <a:stretch/>
        </p:blipFill>
        <p:spPr>
          <a:xfrm>
            <a:off x="1239250" y="2651271"/>
            <a:ext cx="3483381" cy="22230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B8C85C2-16B8-A34E-16A6-8E8A54E8B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5254" y="5563171"/>
            <a:ext cx="745953" cy="1021801"/>
          </a:xfrm>
          <a:prstGeom prst="rect">
            <a:avLst/>
          </a:prstGeom>
        </p:spPr>
      </p:pic>
      <p:pic>
        <p:nvPicPr>
          <p:cNvPr id="1026" name="Picture 2" descr="CTMRJ: o polo de Ciência, Tecnologia e Inovação da Marinha do Brasil no Rio  de Janeiro – Defesa Aérea &amp; Naval">
            <a:extLst>
              <a:ext uri="{FF2B5EF4-FFF2-40B4-BE49-F238E27FC236}">
                <a16:creationId xmlns:a16="http://schemas.microsoft.com/office/drawing/2014/main" id="{2739D1AC-7412-E763-32BC-EF385322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63" y="3021325"/>
            <a:ext cx="4850548" cy="18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73B3645-F345-E9D4-E3A3-3A3D16B03E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0345" y="5498065"/>
            <a:ext cx="1130743" cy="11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915609" y="303467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Não Reembolsável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5428E89-72F5-4BDA-DCD4-839B16BD511B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6BCCEE4-AD18-1E2E-AC1A-26F3271EA623}"/>
              </a:ext>
            </a:extLst>
          </p:cNvPr>
          <p:cNvSpPr txBox="1"/>
          <p:nvPr/>
        </p:nvSpPr>
        <p:spPr>
          <a:xfrm>
            <a:off x="-34257" y="280755"/>
            <a:ext cx="1523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Projetos Apoiados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CF7FFEA-D1E3-B650-9882-451C15C14737}"/>
              </a:ext>
            </a:extLst>
          </p:cNvPr>
          <p:cNvSpPr/>
          <p:nvPr/>
        </p:nvSpPr>
        <p:spPr>
          <a:xfrm>
            <a:off x="807617" y="1984710"/>
            <a:ext cx="4912452" cy="700199"/>
          </a:xfrm>
          <a:prstGeom prst="round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bg1"/>
                </a:solidFill>
              </a:rPr>
              <a:t>Equipamentos a serem utilizados em testes de mar dos Submarinos para aferição de seu Sistema Sonar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5021F576-C4FB-F0E1-AFF2-DDAD9A564F78}"/>
              </a:ext>
            </a:extLst>
          </p:cNvPr>
          <p:cNvSpPr/>
          <p:nvPr/>
        </p:nvSpPr>
        <p:spPr>
          <a:xfrm>
            <a:off x="1720995" y="5134225"/>
            <a:ext cx="3030583" cy="3965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rgbClr val="DD4F05"/>
                </a:solidFill>
              </a:rPr>
              <a:t>Apoio Finep R$ 6 M</a:t>
            </a:r>
            <a:endParaRPr lang="pt-BR" b="1" dirty="0">
              <a:solidFill>
                <a:srgbClr val="DD4F05"/>
              </a:solidFill>
            </a:endParaRPr>
          </a:p>
        </p:txBody>
      </p:sp>
      <p:sp>
        <p:nvSpPr>
          <p:cNvPr id="27" name="CaixaDeTexto 1">
            <a:extLst>
              <a:ext uri="{FF2B5EF4-FFF2-40B4-BE49-F238E27FC236}">
                <a16:creationId xmlns:a16="http://schemas.microsoft.com/office/drawing/2014/main" id="{7307C1E4-39F5-AA62-CF0A-8DFF3B9BFCCF}"/>
              </a:ext>
            </a:extLst>
          </p:cNvPr>
          <p:cNvSpPr txBox="1"/>
          <p:nvPr/>
        </p:nvSpPr>
        <p:spPr>
          <a:xfrm>
            <a:off x="340605" y="1511985"/>
            <a:ext cx="6035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 dirty="0">
                <a:solidFill>
                  <a:srgbClr val="DD4F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Gerador de Ruído Acústico Submarino</a:t>
            </a:r>
          </a:p>
        </p:txBody>
      </p:sp>
      <p:sp>
        <p:nvSpPr>
          <p:cNvPr id="71" name="CaixaDeTexto 1">
            <a:extLst>
              <a:ext uri="{FF2B5EF4-FFF2-40B4-BE49-F238E27FC236}">
                <a16:creationId xmlns:a16="http://schemas.microsoft.com/office/drawing/2014/main" id="{7307C1E4-39F5-AA62-CF0A-8DFF3B9BFCCF}"/>
              </a:ext>
            </a:extLst>
          </p:cNvPr>
          <p:cNvSpPr txBox="1"/>
          <p:nvPr/>
        </p:nvSpPr>
        <p:spPr>
          <a:xfrm>
            <a:off x="6016932" y="1530255"/>
            <a:ext cx="6035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100" b="1" dirty="0">
                <a:solidFill>
                  <a:srgbClr val="DD4F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 criptografia pós-quântica</a:t>
            </a:r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0CF7FFEA-D1E3-B650-9882-451C15C14737}"/>
              </a:ext>
            </a:extLst>
          </p:cNvPr>
          <p:cNvSpPr/>
          <p:nvPr/>
        </p:nvSpPr>
        <p:spPr>
          <a:xfrm>
            <a:off x="6578591" y="1981926"/>
            <a:ext cx="4912452" cy="702983"/>
          </a:xfrm>
          <a:prstGeom prst="round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bg1"/>
                </a:solidFill>
              </a:rPr>
              <a:t>Proteção criptográfica e interoperável de dados em qualquer nível de sigilo</a:t>
            </a: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5021F576-C4FB-F0E1-AFF2-DDAD9A564F78}"/>
              </a:ext>
            </a:extLst>
          </p:cNvPr>
          <p:cNvSpPr/>
          <p:nvPr/>
        </p:nvSpPr>
        <p:spPr>
          <a:xfrm>
            <a:off x="7492116" y="5197824"/>
            <a:ext cx="3030583" cy="3965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rgbClr val="DD4F05"/>
                </a:solidFill>
              </a:rPr>
              <a:t>Apoio Finep R$ 3,6 M</a:t>
            </a:r>
            <a:endParaRPr lang="pt-BR" b="1" dirty="0">
              <a:solidFill>
                <a:srgbClr val="DD4F05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F3D51FF-CE84-159B-9812-60B05F235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9" b="3649"/>
          <a:stretch/>
        </p:blipFill>
        <p:spPr>
          <a:xfrm>
            <a:off x="1458885" y="2784114"/>
            <a:ext cx="3554802" cy="226859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8E04DB1-C3F4-2475-9FDC-0AB878E04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497" y="5594367"/>
            <a:ext cx="1130743" cy="115201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30A8392-33F7-DBA7-B915-004939749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420" y="5604700"/>
            <a:ext cx="1127858" cy="1152244"/>
          </a:xfrm>
          <a:prstGeom prst="rect">
            <a:avLst/>
          </a:prstGeom>
        </p:spPr>
      </p:pic>
      <p:pic>
        <p:nvPicPr>
          <p:cNvPr id="2050" name="Picture 2" descr="Criptografia pós-quântica? EUA investem em segurança de dados mais eficaz -  Canaltech">
            <a:extLst>
              <a:ext uri="{FF2B5EF4-FFF2-40B4-BE49-F238E27FC236}">
                <a16:creationId xmlns:a16="http://schemas.microsoft.com/office/drawing/2014/main" id="{49A6AA47-B17B-2605-B299-08B01E24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03" y="2791186"/>
            <a:ext cx="4134407" cy="232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5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915609" y="303467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Não Reembolsável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5428E89-72F5-4BDA-DCD4-839B16BD511B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6BCCEE4-AD18-1E2E-AC1A-26F3271EA623}"/>
              </a:ext>
            </a:extLst>
          </p:cNvPr>
          <p:cNvSpPr txBox="1"/>
          <p:nvPr/>
        </p:nvSpPr>
        <p:spPr>
          <a:xfrm>
            <a:off x="-34257" y="280755"/>
            <a:ext cx="1523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Projetos Apoiados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676CC1D-1923-1B65-C2FB-9E9BAA03B56E}"/>
              </a:ext>
            </a:extLst>
          </p:cNvPr>
          <p:cNvSpPr/>
          <p:nvPr/>
        </p:nvSpPr>
        <p:spPr>
          <a:xfrm>
            <a:off x="1304446" y="1562393"/>
            <a:ext cx="384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DD4F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Veículo Submarino Autônomo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D8643C-3F01-6CEF-666D-5CFDD7A459FC}"/>
              </a:ext>
            </a:extLst>
          </p:cNvPr>
          <p:cNvSpPr/>
          <p:nvPr/>
        </p:nvSpPr>
        <p:spPr>
          <a:xfrm>
            <a:off x="807617" y="1984710"/>
            <a:ext cx="4912452" cy="700199"/>
          </a:xfrm>
          <a:prstGeom prst="round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solidFill>
                  <a:schemeClr val="bg1"/>
                </a:solidFill>
              </a:rPr>
              <a:t>Equipamentos a serem utilizados em testes de mar dos Submarinos para aferição de seu Sistema Sonar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93E3C2-D29E-7D1A-CB98-A40AA3978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r="8867"/>
          <a:stretch/>
        </p:blipFill>
        <p:spPr>
          <a:xfrm>
            <a:off x="1344061" y="2750241"/>
            <a:ext cx="3818955" cy="2253157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A091131-0978-ABC2-F075-F8CA183065DE}"/>
              </a:ext>
            </a:extLst>
          </p:cNvPr>
          <p:cNvSpPr/>
          <p:nvPr/>
        </p:nvSpPr>
        <p:spPr>
          <a:xfrm>
            <a:off x="1756916" y="5083501"/>
            <a:ext cx="3030583" cy="3965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DD4F05"/>
                </a:solidFill>
              </a:rPr>
              <a:t>Apoio Finep R$ 8 M</a:t>
            </a:r>
            <a:endParaRPr lang="pt-BR" b="1" dirty="0">
              <a:solidFill>
                <a:srgbClr val="DD4F05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4995B53-0D59-27B6-AB4E-AE220FFC7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951" y="5574661"/>
            <a:ext cx="1127858" cy="1152244"/>
          </a:xfrm>
          <a:prstGeom prst="rect">
            <a:avLst/>
          </a:prstGeom>
        </p:spPr>
      </p:pic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E38C001A-8CA4-FF8B-C0CF-023C6418A5FD}"/>
              </a:ext>
            </a:extLst>
          </p:cNvPr>
          <p:cNvSpPr/>
          <p:nvPr/>
        </p:nvSpPr>
        <p:spPr>
          <a:xfrm>
            <a:off x="6417948" y="1952211"/>
            <a:ext cx="5123977" cy="845744"/>
          </a:xfrm>
          <a:prstGeom prst="round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Criação de uma infraestrutura laboratorial flutuante, capaz de apoiar testes em campo de iniciativas relacionadas ao tema de veículos autônomos de superfície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08503F18-26C1-8D45-A0FB-2DBD522803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 b="656"/>
          <a:stretch/>
        </p:blipFill>
        <p:spPr>
          <a:xfrm>
            <a:off x="7164630" y="2833766"/>
            <a:ext cx="3481067" cy="2221539"/>
          </a:xfrm>
          <a:prstGeom prst="rect">
            <a:avLst/>
          </a:prstGeom>
        </p:spPr>
      </p:pic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73B0BC41-FDC0-054D-E96F-F7BA829D0FB4}"/>
              </a:ext>
            </a:extLst>
          </p:cNvPr>
          <p:cNvSpPr/>
          <p:nvPr/>
        </p:nvSpPr>
        <p:spPr>
          <a:xfrm>
            <a:off x="7399358" y="5106883"/>
            <a:ext cx="3030583" cy="3965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DD4F05"/>
                </a:solidFill>
              </a:rPr>
              <a:t>Apoio Finep R$ 1,7 M</a:t>
            </a:r>
            <a:endParaRPr lang="pt-BR" b="1" dirty="0">
              <a:solidFill>
                <a:srgbClr val="DD4F05"/>
              </a:solidFill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A8E7909C-AD66-972A-48D5-6F2FFFF8EC29}"/>
              </a:ext>
            </a:extLst>
          </p:cNvPr>
          <p:cNvSpPr txBox="1"/>
          <p:nvPr/>
        </p:nvSpPr>
        <p:spPr>
          <a:xfrm>
            <a:off x="5949894" y="1582879"/>
            <a:ext cx="5947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DD4F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Veículo de Superfície Não Tripulado 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6C6DB5C6-694B-778C-5BD4-5BF1DAB80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9919" y="5650903"/>
            <a:ext cx="1091100" cy="11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5233046-1A2F-4491-8B63-4E7C1B6AE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491EAFF6-E175-4510-7262-9273A3154D10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BFB75A8-C7C7-E476-654B-CE40F5BFE457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30AF1508-94FD-E521-4848-E65F1346B993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2716D17A-F0E2-3B6A-DB34-4201AE322091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03685FBE-A0A0-49C0-2D7F-5AC565F5DC83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7AFF05C-C43F-5403-2ED7-02817CC8ED70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B3A917C-2554-1D6D-F8C1-7FD2634CABAF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AE864C6-9A50-660F-46A5-F5E69773447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4FC2EA0-8F0E-37DC-A6F4-E08EA9505F51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4" name="CaixaDeTexto 1">
            <a:extLst>
              <a:ext uri="{FF2B5EF4-FFF2-40B4-BE49-F238E27FC236}">
                <a16:creationId xmlns:a16="http://schemas.microsoft.com/office/drawing/2014/main" id="{4C32AAFF-F4D5-9F10-129D-072D3F510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5259EA8-80B8-BC0B-A6DD-3F7640C1819D}"/>
              </a:ext>
            </a:extLst>
          </p:cNvPr>
          <p:cNvSpPr txBox="1"/>
          <p:nvPr/>
        </p:nvSpPr>
        <p:spPr>
          <a:xfrm>
            <a:off x="1915609" y="303467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Não Reembolsável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43161E4-F35E-8FB3-AC13-6FF7CA53CF04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616AAB6-F477-CDA2-1BBA-FF078A914B14}"/>
              </a:ext>
            </a:extLst>
          </p:cNvPr>
          <p:cNvSpPr txBox="1"/>
          <p:nvPr/>
        </p:nvSpPr>
        <p:spPr>
          <a:xfrm>
            <a:off x="-34257" y="280755"/>
            <a:ext cx="15236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Projetos Apoiados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0C21E2F-B1E1-2459-7B5F-D03C61185098}"/>
              </a:ext>
            </a:extLst>
          </p:cNvPr>
          <p:cNvSpPr/>
          <p:nvPr/>
        </p:nvSpPr>
        <p:spPr>
          <a:xfrm>
            <a:off x="1756916" y="5122189"/>
            <a:ext cx="3030583" cy="3965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DD4F05"/>
                </a:solidFill>
              </a:rPr>
              <a:t>Apoio Finep R$ 25 M</a:t>
            </a:r>
            <a:endParaRPr lang="pt-BR" b="1" dirty="0">
              <a:solidFill>
                <a:srgbClr val="DD4F05"/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57215AC7-D3B0-1090-DDF8-F70346E5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51" y="5613349"/>
            <a:ext cx="1127858" cy="1152244"/>
          </a:xfrm>
          <a:prstGeom prst="rect">
            <a:avLst/>
          </a:prstGeom>
        </p:spPr>
      </p:pic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C8FA53A-1B6C-F371-30FE-78019BEAF695}"/>
              </a:ext>
            </a:extLst>
          </p:cNvPr>
          <p:cNvSpPr/>
          <p:nvPr/>
        </p:nvSpPr>
        <p:spPr>
          <a:xfrm>
            <a:off x="6417948" y="1908669"/>
            <a:ext cx="5123977" cy="1023218"/>
          </a:xfrm>
          <a:prstGeom prst="round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Monitoramento eletromagnético para instalação em submarino cuja Unidade de Antenas será projetada para suportar intempéries do ambiente submarino como a pressão hidrostática e a salinidade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591BD1D8-E4E8-0003-0FE5-759718210E08}"/>
              </a:ext>
            </a:extLst>
          </p:cNvPr>
          <p:cNvSpPr/>
          <p:nvPr/>
        </p:nvSpPr>
        <p:spPr>
          <a:xfrm>
            <a:off x="7399358" y="5106883"/>
            <a:ext cx="3030583" cy="3965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rgbClr val="DD4F05"/>
                </a:solidFill>
              </a:rPr>
              <a:t>Apoio Finep R$ 15 M</a:t>
            </a:r>
            <a:endParaRPr lang="pt-BR" b="1" dirty="0">
              <a:solidFill>
                <a:srgbClr val="DD4F05"/>
              </a:solidFill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FB801DE7-5070-1E56-3343-054BEBBAD3F6}"/>
              </a:ext>
            </a:extLst>
          </p:cNvPr>
          <p:cNvSpPr txBox="1"/>
          <p:nvPr/>
        </p:nvSpPr>
        <p:spPr>
          <a:xfrm>
            <a:off x="5949894" y="1582879"/>
            <a:ext cx="5947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DD4F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MAGE Defensor Mk4 – Unidade de Antenas (UA)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003A65A4-2947-83B3-E95F-47096E49D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9919" y="5650903"/>
            <a:ext cx="1091100" cy="1114690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16069157-7003-1FB0-1AF5-5EE65D0745BC}"/>
              </a:ext>
            </a:extLst>
          </p:cNvPr>
          <p:cNvSpPr/>
          <p:nvPr/>
        </p:nvSpPr>
        <p:spPr>
          <a:xfrm>
            <a:off x="748654" y="1980533"/>
            <a:ext cx="4912452" cy="789100"/>
          </a:xfrm>
          <a:prstGeom prst="round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Protótipo de Unidade de Recepção e Processamento (URP) do equipamento de Medidas de Apoio a Guerra Eletrônica (MAGE) para submarinos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86E15ED-23F3-B7AC-D70B-085BA11B14A2}"/>
              </a:ext>
            </a:extLst>
          </p:cNvPr>
          <p:cNvSpPr txBox="1"/>
          <p:nvPr/>
        </p:nvSpPr>
        <p:spPr>
          <a:xfrm>
            <a:off x="764076" y="1307651"/>
            <a:ext cx="4807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DD4F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MAGE Defensor Mk4 – Unidade de recepção e processamento (URP)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F8A806D-8F27-706F-E98F-E680301DFD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 b="18091"/>
          <a:stretch/>
        </p:blipFill>
        <p:spPr>
          <a:xfrm>
            <a:off x="7064024" y="2962007"/>
            <a:ext cx="3682889" cy="2114755"/>
          </a:xfrm>
          <a:prstGeom prst="rect">
            <a:avLst/>
          </a:prstGeom>
        </p:spPr>
      </p:pic>
      <p:pic>
        <p:nvPicPr>
          <p:cNvPr id="3074" name="Picture 2" descr="EQUIPAMENTO DE MEDIDAS DE APOIO À GUERRA ELETRÔNICA (MAGE) ET/SLR-1X |  Emgepron">
            <a:extLst>
              <a:ext uri="{FF2B5EF4-FFF2-40B4-BE49-F238E27FC236}">
                <a16:creationId xmlns:a16="http://schemas.microsoft.com/office/drawing/2014/main" id="{EA639F7C-7209-BC3A-0B96-838DFBECB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82" y="2844652"/>
            <a:ext cx="3524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34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8977" y="-1341120"/>
            <a:ext cx="1876217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Últimos editais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915609" y="303467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Diretrizes Estratégicas do MCTI para a nova ENCTI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5428E89-72F5-4BDA-DCD4-839B16BD511B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6BCCEE4-AD18-1E2E-AC1A-26F3271EA623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51C326-9171-5602-98A0-40F02401F016}"/>
              </a:ext>
            </a:extLst>
          </p:cNvPr>
          <p:cNvSpPr txBox="1"/>
          <p:nvPr/>
        </p:nvSpPr>
        <p:spPr>
          <a:xfrm>
            <a:off x="396878" y="1969001"/>
            <a:ext cx="115327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PORTARIA MCTI Nº 6 998 DE 10 DE MAIO DE 2023</a:t>
            </a:r>
          </a:p>
          <a:p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Eixos estruturantes: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- recuperação, expansão e consolidação do Sistema Nacional de</a:t>
            </a: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Ciência, Tecnologia e Inovação</a:t>
            </a:r>
          </a:p>
          <a:p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 - reindustrialização em novas bases e apoio à inovação nas empresas</a:t>
            </a:r>
          </a:p>
          <a:p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III - ciência, tecnologia e inovação para programas e projetos estratégicos nacionais e</a:t>
            </a:r>
          </a:p>
          <a:p>
            <a:endParaRPr lang="pt-BR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IV - ciência, tecnologia e inovação para o desenvolvimento social</a:t>
            </a:r>
          </a:p>
        </p:txBody>
      </p:sp>
    </p:spTree>
    <p:extLst>
      <p:ext uri="{BB962C8B-B14F-4D97-AF65-F5344CB8AC3E}">
        <p14:creationId xmlns:p14="http://schemas.microsoft.com/office/powerpoint/2010/main" val="271266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tângulo 1070">
            <a:extLst>
              <a:ext uri="{FF2B5EF4-FFF2-40B4-BE49-F238E27FC236}">
                <a16:creationId xmlns:a16="http://schemas.microsoft.com/office/drawing/2014/main" id="{F290932B-F8D2-5339-2343-A81BBB707F04}"/>
              </a:ext>
            </a:extLst>
          </p:cNvPr>
          <p:cNvSpPr/>
          <p:nvPr/>
        </p:nvSpPr>
        <p:spPr>
          <a:xfrm>
            <a:off x="-11408" y="1168138"/>
            <a:ext cx="12243071" cy="5692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4" name="Imagem 1053">
            <a:extLst>
              <a:ext uri="{FF2B5EF4-FFF2-40B4-BE49-F238E27FC236}">
                <a16:creationId xmlns:a16="http://schemas.microsoft.com/office/drawing/2014/main" id="{1650F05B-C76E-7FF0-8E8C-E27F4E5B9D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786" y="5222419"/>
            <a:ext cx="2442762" cy="1627623"/>
          </a:xfrm>
          <a:prstGeom prst="rect">
            <a:avLst/>
          </a:prstGeom>
        </p:spPr>
      </p:pic>
      <p:pic>
        <p:nvPicPr>
          <p:cNvPr id="1048" name="Imagem 1047">
            <a:extLst>
              <a:ext uri="{FF2B5EF4-FFF2-40B4-BE49-F238E27FC236}">
                <a16:creationId xmlns:a16="http://schemas.microsoft.com/office/drawing/2014/main" id="{8B82687F-9DFB-6B23-1830-A1BB2BBDFC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" y="5222419"/>
            <a:ext cx="2418726" cy="163034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08" y="1330486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1 - Programa de Recuperação e Expansão da Infraestrutura de Pesquisa Científica e Tecnológica Nacional - Pró-Infra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915609" y="326376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5428E89-72F5-4BDA-DCD4-839B16BD511B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FCF23C-96F1-9554-62A1-F0521608A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244" y="1438208"/>
            <a:ext cx="2440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2 - Programa de Inovação para a Reindustrialização Nacional –Mais Inovação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DD6AA8-4045-389B-F3DF-3A2BE4E6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896" y="1330486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3 - Programa Conecta e Capacita Brasil :Difusão e suporte à Transformação Digital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200" y="1545930"/>
            <a:ext cx="2440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5 - Programa de Repatriação de Talentos - Conhecimento Brasil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9AE0BB5-81CD-7880-8639-212255D2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548" y="1330486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4 - Programa Integrado de Desenvolvimento Sustentável da Região Amazônica –Pró-Amazônia</a:t>
            </a:r>
          </a:p>
        </p:txBody>
      </p:sp>
      <p:sp>
        <p:nvSpPr>
          <p:cNvPr id="18" name="CaixaDeTexto 1">
            <a:extLst>
              <a:ext uri="{FF2B5EF4-FFF2-40B4-BE49-F238E27FC236}">
                <a16:creationId xmlns:a16="http://schemas.microsoft.com/office/drawing/2014/main" id="{0480F6E9-9A12-3293-54E7-2224D5A8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08" y="4096976"/>
            <a:ext cx="2440800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6 - Programa de Apoio a Políticas Públicas Baseadas em Conhecimento Científico –Política com Ciência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DFEA3AD-AF80-EAF3-0238-831CDE428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244" y="4052200"/>
            <a:ext cx="2440800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7 - Programa de Apoio à Recuperação e Preservação de Acervos Científicos, Históricos e Culturais Nacionais - Identidade Brasil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782B8F-CC03-8687-CC80-FFAA63BD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896" y="4267643"/>
            <a:ext cx="2440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8 - Programa de Apoio a Projetos Nacionais Estratégicos: CBERS, RMB, NB4, Sirius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3C9C955-320B-9627-F3E4-E4DBA91EE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200" y="4159922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10 - Programa de Ciência, Tecnologia e Inovação para Segurança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limentar e Erradicação da Fome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3958A12-2AED-51A1-D120-43904F33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548" y="4159922"/>
            <a:ext cx="24408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9 - </a:t>
            </a:r>
            <a:r>
              <a:rPr lang="pt-BR" sz="140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Programa de Apoio a Projetos  Nacionais Estratégicos de Defesa – Autonomia Tecnológica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18AFCCD5-258E-3E47-BF4C-12A1AFFACE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482" y="2380876"/>
            <a:ext cx="2440984" cy="1634824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CFA6C030-DBE9-C931-3AAE-FD34DA83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988" y="2385639"/>
            <a:ext cx="2441365" cy="1630507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AC1007F7-9E4F-EB87-28C0-D95AFE4BD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3876" y="2390402"/>
            <a:ext cx="2440983" cy="16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5D73F2F3-D907-9E0C-891A-46AA911439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2380876"/>
            <a:ext cx="2422928" cy="1637675"/>
          </a:xfrm>
          <a:prstGeom prst="rect">
            <a:avLst/>
          </a:prstGeom>
        </p:spPr>
      </p:pic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9" name="Imagem 48">
            <a:extLst>
              <a:ext uri="{FF2B5EF4-FFF2-40B4-BE49-F238E27FC236}">
                <a16:creationId xmlns:a16="http://schemas.microsoft.com/office/drawing/2014/main" id="{E6778E9E-685B-9DF6-9DB6-F415A89767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1976" y="2385639"/>
            <a:ext cx="2440984" cy="1629698"/>
          </a:xfrm>
          <a:prstGeom prst="rect">
            <a:avLst/>
          </a:prstGeom>
        </p:spPr>
      </p:pic>
      <p:pic>
        <p:nvPicPr>
          <p:cNvPr id="1050" name="Imagem 1049">
            <a:extLst>
              <a:ext uri="{FF2B5EF4-FFF2-40B4-BE49-F238E27FC236}">
                <a16:creationId xmlns:a16="http://schemas.microsoft.com/office/drawing/2014/main" id="{D8AD0241-A459-D5A5-D9B9-3CE91D30C7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792" y="5222419"/>
            <a:ext cx="2400044" cy="1632453"/>
          </a:xfrm>
          <a:prstGeom prst="rect">
            <a:avLst/>
          </a:prstGeom>
        </p:spPr>
      </p:pic>
      <p:grpSp>
        <p:nvGrpSpPr>
          <p:cNvPr id="1064" name="Agrupar 1063">
            <a:extLst>
              <a:ext uri="{FF2B5EF4-FFF2-40B4-BE49-F238E27FC236}">
                <a16:creationId xmlns:a16="http://schemas.microsoft.com/office/drawing/2014/main" id="{860F08FF-B622-F2C1-8373-66FDC37C445A}"/>
              </a:ext>
            </a:extLst>
          </p:cNvPr>
          <p:cNvGrpSpPr/>
          <p:nvPr/>
        </p:nvGrpSpPr>
        <p:grpSpPr>
          <a:xfrm>
            <a:off x="9525" y="1221201"/>
            <a:ext cx="12169331" cy="2808000"/>
            <a:chOff x="9525" y="1192626"/>
            <a:chExt cx="12169331" cy="2761266"/>
          </a:xfrm>
        </p:grpSpPr>
        <p:sp>
          <p:nvSpPr>
            <p:cNvPr id="1059" name="Retângulo 1058">
              <a:extLst>
                <a:ext uri="{FF2B5EF4-FFF2-40B4-BE49-F238E27FC236}">
                  <a16:creationId xmlns:a16="http://schemas.microsoft.com/office/drawing/2014/main" id="{8954C14A-FC94-CC20-9D6B-950C92E1C575}"/>
                </a:ext>
              </a:extLst>
            </p:cNvPr>
            <p:cNvSpPr/>
            <p:nvPr/>
          </p:nvSpPr>
          <p:spPr>
            <a:xfrm>
              <a:off x="9525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0" name="Retângulo 1059">
              <a:extLst>
                <a:ext uri="{FF2B5EF4-FFF2-40B4-BE49-F238E27FC236}">
                  <a16:creationId xmlns:a16="http://schemas.microsoft.com/office/drawing/2014/main" id="{EAEB09A1-1798-D17C-1AE8-3CD0ABEB21C7}"/>
                </a:ext>
              </a:extLst>
            </p:cNvPr>
            <p:cNvSpPr/>
            <p:nvPr/>
          </p:nvSpPr>
          <p:spPr>
            <a:xfrm>
              <a:off x="2446174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1" name="Retângulo 1060">
              <a:extLst>
                <a:ext uri="{FF2B5EF4-FFF2-40B4-BE49-F238E27FC236}">
                  <a16:creationId xmlns:a16="http://schemas.microsoft.com/office/drawing/2014/main" id="{7413B5A3-BA17-8A09-85F2-1667645FAD26}"/>
                </a:ext>
              </a:extLst>
            </p:cNvPr>
            <p:cNvSpPr/>
            <p:nvPr/>
          </p:nvSpPr>
          <p:spPr>
            <a:xfrm>
              <a:off x="4882823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2" name="Retângulo 1061">
              <a:extLst>
                <a:ext uri="{FF2B5EF4-FFF2-40B4-BE49-F238E27FC236}">
                  <a16:creationId xmlns:a16="http://schemas.microsoft.com/office/drawing/2014/main" id="{2317C1EE-80DC-85BD-04E0-F80F3A4DA430}"/>
                </a:ext>
              </a:extLst>
            </p:cNvPr>
            <p:cNvSpPr/>
            <p:nvPr/>
          </p:nvSpPr>
          <p:spPr>
            <a:xfrm>
              <a:off x="7319471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3" name="Retângulo 1062">
              <a:extLst>
                <a:ext uri="{FF2B5EF4-FFF2-40B4-BE49-F238E27FC236}">
                  <a16:creationId xmlns:a16="http://schemas.microsoft.com/office/drawing/2014/main" id="{E5E59B7A-0F6F-039F-1A64-9EE3B65F5B84}"/>
                </a:ext>
              </a:extLst>
            </p:cNvPr>
            <p:cNvSpPr/>
            <p:nvPr/>
          </p:nvSpPr>
          <p:spPr>
            <a:xfrm>
              <a:off x="9756119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75FD43D8-A234-8B4F-0EA5-08275015D7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961" y="5222419"/>
            <a:ext cx="2440983" cy="162762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46E5AEA-38D3-9503-553D-339D848A86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0123" y="5218472"/>
            <a:ext cx="2418733" cy="1627200"/>
          </a:xfrm>
          <a:prstGeom prst="rect">
            <a:avLst/>
          </a:prstGeom>
        </p:spPr>
      </p:pic>
      <p:grpSp>
        <p:nvGrpSpPr>
          <p:cNvPr id="1065" name="Agrupar 1064">
            <a:extLst>
              <a:ext uri="{FF2B5EF4-FFF2-40B4-BE49-F238E27FC236}">
                <a16:creationId xmlns:a16="http://schemas.microsoft.com/office/drawing/2014/main" id="{6D60C770-C9F5-6ED4-0AF5-2972793EBE07}"/>
              </a:ext>
            </a:extLst>
          </p:cNvPr>
          <p:cNvGrpSpPr/>
          <p:nvPr/>
        </p:nvGrpSpPr>
        <p:grpSpPr>
          <a:xfrm>
            <a:off x="9525" y="4052257"/>
            <a:ext cx="12169331" cy="2808000"/>
            <a:chOff x="9525" y="1192626"/>
            <a:chExt cx="12169331" cy="2761266"/>
          </a:xfrm>
        </p:grpSpPr>
        <p:sp>
          <p:nvSpPr>
            <p:cNvPr id="1066" name="Retângulo 1065">
              <a:extLst>
                <a:ext uri="{FF2B5EF4-FFF2-40B4-BE49-F238E27FC236}">
                  <a16:creationId xmlns:a16="http://schemas.microsoft.com/office/drawing/2014/main" id="{CCBB9D28-EB26-0FDF-3649-E3CEA54ECDD5}"/>
                </a:ext>
              </a:extLst>
            </p:cNvPr>
            <p:cNvSpPr/>
            <p:nvPr/>
          </p:nvSpPr>
          <p:spPr>
            <a:xfrm>
              <a:off x="9525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7" name="Retângulo 1066">
              <a:extLst>
                <a:ext uri="{FF2B5EF4-FFF2-40B4-BE49-F238E27FC236}">
                  <a16:creationId xmlns:a16="http://schemas.microsoft.com/office/drawing/2014/main" id="{AEC3E771-64F7-DC38-ED95-79918C73FFA0}"/>
                </a:ext>
              </a:extLst>
            </p:cNvPr>
            <p:cNvSpPr/>
            <p:nvPr/>
          </p:nvSpPr>
          <p:spPr>
            <a:xfrm>
              <a:off x="2446174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8" name="Retângulo 1067">
              <a:extLst>
                <a:ext uri="{FF2B5EF4-FFF2-40B4-BE49-F238E27FC236}">
                  <a16:creationId xmlns:a16="http://schemas.microsoft.com/office/drawing/2014/main" id="{B0608ED4-870A-DA20-70A8-2AC0017E8484}"/>
                </a:ext>
              </a:extLst>
            </p:cNvPr>
            <p:cNvSpPr/>
            <p:nvPr/>
          </p:nvSpPr>
          <p:spPr>
            <a:xfrm>
              <a:off x="4882823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69" name="Retângulo 1068">
              <a:extLst>
                <a:ext uri="{FF2B5EF4-FFF2-40B4-BE49-F238E27FC236}">
                  <a16:creationId xmlns:a16="http://schemas.microsoft.com/office/drawing/2014/main" id="{E1E7FC15-03DA-BA5D-1874-CC1B10FE433D}"/>
                </a:ext>
              </a:extLst>
            </p:cNvPr>
            <p:cNvSpPr/>
            <p:nvPr/>
          </p:nvSpPr>
          <p:spPr>
            <a:xfrm>
              <a:off x="7319471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70" name="Retângulo 1069">
              <a:extLst>
                <a:ext uri="{FF2B5EF4-FFF2-40B4-BE49-F238E27FC236}">
                  <a16:creationId xmlns:a16="http://schemas.microsoft.com/office/drawing/2014/main" id="{AC8EFF41-D5D9-12E6-18A0-BF5C9060B61A}"/>
                </a:ext>
              </a:extLst>
            </p:cNvPr>
            <p:cNvSpPr/>
            <p:nvPr/>
          </p:nvSpPr>
          <p:spPr>
            <a:xfrm>
              <a:off x="9756119" y="1192626"/>
              <a:ext cx="2422737" cy="276126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4966C9-557E-869D-874E-BCCC8280BE78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410899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3" y="1346339"/>
            <a:ext cx="11756980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524" y="1722133"/>
            <a:ext cx="90928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1 - Programa de Recuperação e Expansão da Infraestrutura de Pesquisa Científica e Tecnológica Nacional - Pró-Infra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5D73F2F3-D907-9E0C-891A-46AA91143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33" y="1346339"/>
            <a:ext cx="2159281" cy="1459474"/>
          </a:xfrm>
          <a:prstGeom prst="roundRect">
            <a:avLst/>
          </a:prstGeom>
        </p:spPr>
      </p:pic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99084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460F2C-4BCA-A947-3007-683FFBB0E188}"/>
              </a:ext>
            </a:extLst>
          </p:cNvPr>
          <p:cNvSpPr txBox="1"/>
          <p:nvPr/>
        </p:nvSpPr>
        <p:spPr>
          <a:xfrm>
            <a:off x="165367" y="3370435"/>
            <a:ext cx="11923173" cy="3231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6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500" dirty="0"/>
              <a:t>1. Recuperação, atualização e expansão da infraestrutura de pesquisa científica e tecnológica nacional</a:t>
            </a:r>
            <a:r>
              <a:rPr lang="pt-BR" sz="1500" b="0" dirty="0"/>
              <a:t>. Esta Linha de Atuação contempla três iniciativas: </a:t>
            </a:r>
          </a:p>
          <a:p>
            <a:pPr lvl="1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1.1. Apoio a reparos emergências de equipamentos (R$ 100 milhões - Cartas Convite); </a:t>
            </a:r>
          </a:p>
          <a:p>
            <a:pPr lvl="1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1.2. Recuperação e atualização de parques laboratoriais (até R$ 200 milhões anuais - Chamada Pública); </a:t>
            </a:r>
          </a:p>
          <a:p>
            <a:pPr lvl="1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1.3. Expansão de parques laboratoriais (até R$ 500 milhões anuais - Chamada Pública). </a:t>
            </a:r>
          </a:p>
          <a:p>
            <a:endParaRPr lang="pt-BR" sz="700" b="0" dirty="0"/>
          </a:p>
          <a:p>
            <a:r>
              <a:rPr lang="pt-BR" sz="1500" dirty="0"/>
              <a:t>2.</a:t>
            </a:r>
            <a:r>
              <a:rPr lang="pt-BR" sz="1500" b="0" dirty="0"/>
              <a:t> </a:t>
            </a:r>
            <a:r>
              <a:rPr lang="pt-BR" sz="1500" dirty="0"/>
              <a:t>Apoio à infraestrutura de pesquisa científica e tecnológica em áreas prioritárias e estratégicas</a:t>
            </a:r>
            <a:r>
              <a:rPr lang="pt-BR" sz="1500" b="0" dirty="0"/>
              <a:t>, com foco no complexo tecnológico-industrial da saúde; complexo tecnológico-industrial da defesa; transição digital; transição energética; e transição ecológica (até R$ 500 milhões anuais – Chamada Pública). </a:t>
            </a:r>
          </a:p>
          <a:p>
            <a:endParaRPr lang="pt-BR" sz="800" b="0" dirty="0"/>
          </a:p>
          <a:p>
            <a:r>
              <a:rPr lang="pt-BR" sz="1500" dirty="0"/>
              <a:t>3.</a:t>
            </a:r>
            <a:r>
              <a:rPr lang="pt-BR" sz="1500" b="0" dirty="0"/>
              <a:t> </a:t>
            </a:r>
            <a:r>
              <a:rPr lang="pt-BR" sz="1500" dirty="0"/>
              <a:t>Redução de assimetrias no Sistema Nacional de Ciência, Tecnologia e Inovação via expansão da infraestrutura científica e tecnológica nas regiões Norte, Nordeste e Centro-Oeste </a:t>
            </a:r>
            <a:r>
              <a:rPr lang="pt-BR" sz="1500" b="0" dirty="0"/>
              <a:t>(até R$ 300 milhões anuais, repartidos por região e em parceria com as Fundações de Amparo à Pesquisa – </a:t>
            </a:r>
            <a:r>
              <a:rPr lang="pt-BR" sz="1500" b="0" dirty="0" err="1"/>
              <a:t>FAPs</a:t>
            </a:r>
            <a:r>
              <a:rPr lang="pt-BR" sz="1500" b="0" dirty="0"/>
              <a:t> locais). </a:t>
            </a:r>
          </a:p>
          <a:p>
            <a:endParaRPr lang="pt-BR" sz="800" b="0" dirty="0"/>
          </a:p>
          <a:p>
            <a:r>
              <a:rPr lang="pt-BR" sz="1500" dirty="0"/>
              <a:t>4.</a:t>
            </a:r>
            <a:r>
              <a:rPr lang="pt-BR" sz="1500" b="0" dirty="0"/>
              <a:t> </a:t>
            </a:r>
            <a:r>
              <a:rPr lang="pt-BR" sz="1500" dirty="0"/>
              <a:t>Apoio à constituição de Institutos Nacionais de Ciência e Tecnologia (</a:t>
            </a:r>
            <a:r>
              <a:rPr lang="pt-BR" sz="1500" dirty="0" err="1"/>
              <a:t>INCTs</a:t>
            </a:r>
            <a:r>
              <a:rPr lang="pt-BR" sz="1500" dirty="0"/>
              <a:t>)</a:t>
            </a:r>
            <a:r>
              <a:rPr lang="pt-BR" sz="1500" b="0" dirty="0"/>
              <a:t> (até R$ 200 milhões anuais – Chamada Pública). </a:t>
            </a:r>
          </a:p>
          <a:p>
            <a:endParaRPr lang="pt-BR" sz="800" b="0" dirty="0"/>
          </a:p>
          <a:p>
            <a:r>
              <a:rPr lang="pt-BR" sz="1500" dirty="0"/>
              <a:t>5.</a:t>
            </a:r>
            <a:r>
              <a:rPr lang="pt-BR" sz="1500" b="0" dirty="0"/>
              <a:t> </a:t>
            </a:r>
            <a:r>
              <a:rPr lang="pt-BR" sz="1500" dirty="0"/>
              <a:t>Apoio a projetos emergenciais de pesquisa </a:t>
            </a:r>
            <a:r>
              <a:rPr lang="pt-BR" sz="1500" b="0" dirty="0"/>
              <a:t>(Encomenda e ou </a:t>
            </a:r>
            <a:r>
              <a:rPr lang="pt-BR" sz="1500" b="0" dirty="0" err="1"/>
              <a:t>CartasConvite</a:t>
            </a:r>
            <a:r>
              <a:rPr lang="pt-BR" sz="1500" b="0" dirty="0"/>
              <a:t> conforme as especificidades do projeto). </a:t>
            </a:r>
          </a:p>
          <a:p>
            <a:endParaRPr lang="pt-BR" sz="800" b="0" dirty="0"/>
          </a:p>
          <a:p>
            <a:r>
              <a:rPr lang="pt-BR" sz="1500" dirty="0"/>
              <a:t>6.</a:t>
            </a:r>
            <a:r>
              <a:rPr lang="pt-BR" sz="1500" b="0" dirty="0"/>
              <a:t> </a:t>
            </a:r>
            <a:r>
              <a:rPr lang="pt-BR" sz="1500" dirty="0"/>
              <a:t>Apoio a projetos de cooperação internacional </a:t>
            </a:r>
            <a:r>
              <a:rPr lang="pt-BR" sz="1500" b="0" dirty="0"/>
              <a:t>(Chamadas Públicas, Encomendas ou Cartas-Convite, conforme a natureza da cooperação).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0B7AF01-23DD-479A-94ED-684B5B697E52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D1E04E4-BD6A-A44F-0A50-3C17F2515E5B}"/>
              </a:ext>
            </a:extLst>
          </p:cNvPr>
          <p:cNvSpPr txBox="1"/>
          <p:nvPr/>
        </p:nvSpPr>
        <p:spPr>
          <a:xfrm>
            <a:off x="-34257" y="280755"/>
            <a:ext cx="1637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326591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D3A79CDC-9614-3909-EC9F-0495DE04B3B7}"/>
              </a:ext>
            </a:extLst>
          </p:cNvPr>
          <p:cNvSpPr/>
          <p:nvPr/>
        </p:nvSpPr>
        <p:spPr>
          <a:xfrm>
            <a:off x="682125" y="1630983"/>
            <a:ext cx="4805345" cy="401457"/>
          </a:xfrm>
          <a:prstGeom prst="roundRect">
            <a:avLst>
              <a:gd name="adj" fmla="val 50000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E83F166D-DF0B-EB17-A675-37BB2143F130}"/>
              </a:ext>
            </a:extLst>
          </p:cNvPr>
          <p:cNvSpPr/>
          <p:nvPr/>
        </p:nvSpPr>
        <p:spPr>
          <a:xfrm>
            <a:off x="682125" y="2259373"/>
            <a:ext cx="4805345" cy="401457"/>
          </a:xfrm>
          <a:prstGeom prst="roundRect">
            <a:avLst>
              <a:gd name="adj" fmla="val 50000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E3DB3C44-A3BD-87B2-520C-D75BA9CE0595}"/>
              </a:ext>
            </a:extLst>
          </p:cNvPr>
          <p:cNvSpPr/>
          <p:nvPr/>
        </p:nvSpPr>
        <p:spPr>
          <a:xfrm>
            <a:off x="682125" y="2887763"/>
            <a:ext cx="4805345" cy="401457"/>
          </a:xfrm>
          <a:prstGeom prst="roundRect">
            <a:avLst>
              <a:gd name="adj" fmla="val 50000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71FD8EC-51EE-533C-CAB8-46A02688AA28}"/>
              </a:ext>
            </a:extLst>
          </p:cNvPr>
          <p:cNvSpPr/>
          <p:nvPr/>
        </p:nvSpPr>
        <p:spPr>
          <a:xfrm>
            <a:off x="682125" y="3516153"/>
            <a:ext cx="4805345" cy="401457"/>
          </a:xfrm>
          <a:prstGeom prst="roundRect">
            <a:avLst>
              <a:gd name="adj" fmla="val 50000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39F74D4F-834E-92E2-EB26-773347D3133A}"/>
              </a:ext>
            </a:extLst>
          </p:cNvPr>
          <p:cNvSpPr/>
          <p:nvPr/>
        </p:nvSpPr>
        <p:spPr>
          <a:xfrm>
            <a:off x="682125" y="4144543"/>
            <a:ext cx="4805345" cy="401457"/>
          </a:xfrm>
          <a:prstGeom prst="roundRect">
            <a:avLst>
              <a:gd name="adj" fmla="val 50000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F908EFB3-3028-BF7F-21A0-34280DE854B5}"/>
              </a:ext>
            </a:extLst>
          </p:cNvPr>
          <p:cNvSpPr/>
          <p:nvPr/>
        </p:nvSpPr>
        <p:spPr>
          <a:xfrm>
            <a:off x="682125" y="5420042"/>
            <a:ext cx="4805345" cy="401457"/>
          </a:xfrm>
          <a:prstGeom prst="roundRect">
            <a:avLst>
              <a:gd name="adj" fmla="val 50000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840BC6-C014-A3EF-A19B-6EE9F9904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30" b="31352"/>
          <a:stretch/>
        </p:blipFill>
        <p:spPr>
          <a:xfrm>
            <a:off x="90444" y="176496"/>
            <a:ext cx="4458407" cy="1166167"/>
          </a:xfrm>
          <a:prstGeom prst="rect">
            <a:avLst/>
          </a:prstGeom>
        </p:spPr>
      </p:pic>
      <p:sp>
        <p:nvSpPr>
          <p:cNvPr id="4" name="Retângulo 11">
            <a:extLst>
              <a:ext uri="{FF2B5EF4-FFF2-40B4-BE49-F238E27FC236}">
                <a16:creationId xmlns:a16="http://schemas.microsoft.com/office/drawing/2014/main" id="{0C144C3B-DA60-AE2A-E134-EA76936E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84" y="5442988"/>
            <a:ext cx="3772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 programas</a:t>
            </a:r>
          </a:p>
        </p:txBody>
      </p:sp>
      <p:sp>
        <p:nvSpPr>
          <p:cNvPr id="5" name="Retângulo 12">
            <a:extLst>
              <a:ext uri="{FF2B5EF4-FFF2-40B4-BE49-F238E27FC236}">
                <a16:creationId xmlns:a16="http://schemas.microsoft.com/office/drawing/2014/main" id="{1FF57FDB-68F3-1070-6268-7B4F5CA42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85" y="4165877"/>
            <a:ext cx="3981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DRCT</a:t>
            </a:r>
          </a:p>
        </p:txBody>
      </p:sp>
      <p:sp>
        <p:nvSpPr>
          <p:cNvPr id="6" name="Retângulo 13">
            <a:extLst>
              <a:ext uri="{FF2B5EF4-FFF2-40B4-BE49-F238E27FC236}">
                <a16:creationId xmlns:a16="http://schemas.microsoft.com/office/drawing/2014/main" id="{E17FE537-26CF-55AB-5E5A-03A04DE64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85" y="3535875"/>
            <a:ext cx="4274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Modalidades de apoio FNDCT e Finep</a:t>
            </a:r>
          </a:p>
        </p:txBody>
      </p:sp>
      <p:sp>
        <p:nvSpPr>
          <p:cNvPr id="13" name="CaixaDeTexto 1">
            <a:extLst>
              <a:ext uri="{FF2B5EF4-FFF2-40B4-BE49-F238E27FC236}">
                <a16:creationId xmlns:a16="http://schemas.microsoft.com/office/drawing/2014/main" id="{5B1EF874-4885-B859-17E0-CFF1F628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85" y="1645869"/>
            <a:ext cx="2919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Introdução</a:t>
            </a:r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1244BC28-8113-EC99-1928-21807F41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85" y="2905873"/>
            <a:ext cx="2919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Finep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AEAFD755-C8BE-0DBA-1778-344ED5025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85" y="2275871"/>
            <a:ext cx="2919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 FNDCT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8A3EE9B-E773-0474-B3F2-184937F4446F}"/>
              </a:ext>
            </a:extLst>
          </p:cNvPr>
          <p:cNvSpPr/>
          <p:nvPr/>
        </p:nvSpPr>
        <p:spPr>
          <a:xfrm>
            <a:off x="682125" y="4779249"/>
            <a:ext cx="4805345" cy="401457"/>
          </a:xfrm>
          <a:prstGeom prst="roundRect">
            <a:avLst>
              <a:gd name="adj" fmla="val 50000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2">
            <a:extLst>
              <a:ext uri="{FF2B5EF4-FFF2-40B4-BE49-F238E27FC236}">
                <a16:creationId xmlns:a16="http://schemas.microsoft.com/office/drawing/2014/main" id="{940AF2F9-B255-CA3F-769E-3D89BE560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285" y="4796594"/>
            <a:ext cx="3981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Projetos Apoiados</a:t>
            </a:r>
          </a:p>
        </p:txBody>
      </p:sp>
    </p:spTree>
    <p:extLst>
      <p:ext uri="{BB962C8B-B14F-4D97-AF65-F5344CB8AC3E}">
        <p14:creationId xmlns:p14="http://schemas.microsoft.com/office/powerpoint/2010/main" val="40928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Chamadas Lançadas (Programa 1)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76FA9DE-C4E4-8FD6-E798-4618BDDA30DA}"/>
              </a:ext>
            </a:extLst>
          </p:cNvPr>
          <p:cNvSpPr txBox="1"/>
          <p:nvPr/>
        </p:nvSpPr>
        <p:spPr>
          <a:xfrm>
            <a:off x="312466" y="2044289"/>
            <a:ext cx="11545227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dezembro de 2023, a DRCT lançou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editais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valor total de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R$ 1,2 bilhão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fazem parte do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 de Recuperação e Expansão da Infraestrutura de Pesquisa Científica e Tecnológica Nacional - Pró-Infra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03C91C-4A5B-AA64-8B0E-ACE7EC004344}"/>
              </a:ext>
            </a:extLst>
          </p:cNvPr>
          <p:cNvSpPr/>
          <p:nvPr/>
        </p:nvSpPr>
        <p:spPr>
          <a:xfrm>
            <a:off x="420028" y="3420450"/>
            <a:ext cx="3738893" cy="2421055"/>
          </a:xfrm>
          <a:prstGeom prst="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Expansão e Desenvolvimento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R$ 500 milhões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6A84D6A-B4C5-98A3-E093-29A1700874CF}"/>
              </a:ext>
            </a:extLst>
          </p:cNvPr>
          <p:cNvSpPr/>
          <p:nvPr/>
        </p:nvSpPr>
        <p:spPr>
          <a:xfrm>
            <a:off x="4269416" y="3420450"/>
            <a:ext cx="3738893" cy="2421055"/>
          </a:xfrm>
          <a:prstGeom prst="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Recuperação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R$ 200 milhões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0247004-BF3C-E5ED-7008-7015DBB15E40}"/>
              </a:ext>
            </a:extLst>
          </p:cNvPr>
          <p:cNvSpPr/>
          <p:nvPr/>
        </p:nvSpPr>
        <p:spPr>
          <a:xfrm>
            <a:off x="8118803" y="3420450"/>
            <a:ext cx="3738893" cy="2421055"/>
          </a:xfrm>
          <a:prstGeom prst="rect">
            <a:avLst/>
          </a:prstGeom>
          <a:solidFill>
            <a:srgbClr val="DD4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Centros Temáticos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R$ 500 milhões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CC0BAAC-8694-5936-3D1B-CAD5EF81ECE6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47C3DD-318B-2A23-F7CF-DFD6CAD29013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398614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Chamadas Lançadas (Programa 1)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76FA9DE-C4E4-8FD6-E798-4618BDDA30DA}"/>
              </a:ext>
            </a:extLst>
          </p:cNvPr>
          <p:cNvSpPr txBox="1"/>
          <p:nvPr/>
        </p:nvSpPr>
        <p:spPr>
          <a:xfrm>
            <a:off x="312466" y="2044288"/>
            <a:ext cx="5288233" cy="300082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página de cada chamada do Pró-Infra, podem ser encontrados tutoriais e vídeos, tanto para o cadastro quanto para o preenchimento das propostas.</a:t>
            </a:r>
          </a:p>
          <a:p>
            <a:endParaRPr lang="pt-BR" sz="2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Além do endereço da caixa postal da chamada em referência para outras dúvidas.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CC0BAAC-8694-5936-3D1B-CAD5EF81ECE6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47C3DD-318B-2A23-F7CF-DFD6CAD29013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6FB54C4-771E-1314-F2E7-BA7F15B31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6" y="1582004"/>
            <a:ext cx="5642141" cy="47136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08CBDCB9-C38E-8784-1486-1559E2A04ABB}"/>
              </a:ext>
            </a:extLst>
          </p:cNvPr>
          <p:cNvSpPr/>
          <p:nvPr/>
        </p:nvSpPr>
        <p:spPr>
          <a:xfrm>
            <a:off x="7467600" y="4684702"/>
            <a:ext cx="3914775" cy="173514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E2A59CE8-1A18-FD87-37D2-0651A8FC4BE7}"/>
              </a:ext>
            </a:extLst>
          </p:cNvPr>
          <p:cNvCxnSpPr>
            <a:cxnSpLocks/>
            <a:stCxn id="27" idx="2"/>
          </p:cNvCxnSpPr>
          <p:nvPr/>
        </p:nvCxnSpPr>
        <p:spPr>
          <a:xfrm rot="16200000" flipH="1">
            <a:off x="4943822" y="3057870"/>
            <a:ext cx="536538" cy="4511016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3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2" y="1346339"/>
            <a:ext cx="11756981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213" y="1885516"/>
            <a:ext cx="90928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2 - Programa de Inovação para a Reindustrialização Nacional –Mais Inovação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89356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793B76-C272-AD76-9B50-A735D4FA7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32" y="1346339"/>
            <a:ext cx="2186020" cy="1459474"/>
          </a:xfrm>
          <a:prstGeom prst="round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C961C38-D910-43D1-FE14-581AB84808A4}"/>
              </a:ext>
            </a:extLst>
          </p:cNvPr>
          <p:cNvSpPr txBox="1"/>
          <p:nvPr/>
        </p:nvSpPr>
        <p:spPr>
          <a:xfrm>
            <a:off x="160730" y="3221843"/>
            <a:ext cx="11872383" cy="3647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5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1400" dirty="0"/>
              <a:t>1. Complexo econômico e industrial da saúde </a:t>
            </a:r>
            <a:r>
              <a:rPr lang="pt-BR" sz="1400" b="0" dirty="0"/>
              <a:t>(Chamadas Publicas integrando ações de apoio via subvenção econômica, crédito, investimento e/ou projetos cooperativos entre </a:t>
            </a:r>
            <a:r>
              <a:rPr lang="pt-BR" sz="1400" b="0" dirty="0" err="1"/>
              <a:t>ICT´s</a:t>
            </a:r>
            <a:r>
              <a:rPr lang="pt-BR" sz="1400" b="0" dirty="0"/>
              <a:t> e empresas). </a:t>
            </a:r>
          </a:p>
          <a:p>
            <a:pPr>
              <a:spcAft>
                <a:spcPts val="600"/>
              </a:spcAft>
            </a:pPr>
            <a:r>
              <a:rPr lang="pt-BR" sz="1400" dirty="0"/>
              <a:t>2. Cadeias agroindustriais sustentáveis e digitais </a:t>
            </a:r>
            <a:r>
              <a:rPr lang="pt-BR" sz="1400" b="0" dirty="0"/>
              <a:t>(Chamadas Publicas integrando ações de apoio via subvenção econômica, crédito, investimento e/ou projetos cooperativos entre </a:t>
            </a:r>
            <a:r>
              <a:rPr lang="pt-BR" sz="1400" b="0" dirty="0" err="1"/>
              <a:t>ICT´s</a:t>
            </a:r>
            <a:r>
              <a:rPr lang="pt-BR" sz="1400" b="0" dirty="0"/>
              <a:t> e empresas). </a:t>
            </a:r>
          </a:p>
          <a:p>
            <a:pPr>
              <a:spcAft>
                <a:spcPts val="600"/>
              </a:spcAft>
            </a:pPr>
            <a:r>
              <a:rPr lang="pt-BR" sz="1400" dirty="0"/>
              <a:t>3. Infraestrutura, saneamento, moradia e mobilidade sustentáveis nas cidades </a:t>
            </a:r>
            <a:r>
              <a:rPr lang="pt-BR" sz="1400" b="0" dirty="0"/>
              <a:t>(Chamadas Publicas integrando ações de apoio via subvenção econômica, crédito, investimento e/ou projetos cooperativos entre </a:t>
            </a:r>
            <a:r>
              <a:rPr lang="pt-BR" sz="1400" b="0" dirty="0" err="1"/>
              <a:t>ICT´s</a:t>
            </a:r>
            <a:r>
              <a:rPr lang="pt-BR" sz="1400" b="0" dirty="0"/>
              <a:t> e empresas). </a:t>
            </a:r>
          </a:p>
          <a:p>
            <a:pPr>
              <a:spcAft>
                <a:spcPts val="600"/>
              </a:spcAft>
            </a:pPr>
            <a:r>
              <a:rPr lang="pt-BR" sz="1400" dirty="0"/>
              <a:t>4. Transformação digital da indústria </a:t>
            </a:r>
            <a:r>
              <a:rPr lang="pt-BR" sz="1400" b="0" dirty="0"/>
              <a:t>(Chamadas Publicas integrando ações de apoio via subvenção econômica, crédito, investimento e/ou projetos cooperativos entre </a:t>
            </a:r>
            <a:r>
              <a:rPr lang="pt-BR" sz="1400" b="0" dirty="0" err="1"/>
              <a:t>ICT´s</a:t>
            </a:r>
            <a:r>
              <a:rPr lang="pt-BR" sz="1400" b="0" dirty="0"/>
              <a:t> e empresas). </a:t>
            </a:r>
          </a:p>
          <a:p>
            <a:pPr>
              <a:spcAft>
                <a:spcPts val="600"/>
              </a:spcAft>
            </a:pPr>
            <a:r>
              <a:rPr lang="pt-BR" sz="1400" dirty="0"/>
              <a:t>5. Bioeconomia e Transição Energética </a:t>
            </a:r>
            <a:r>
              <a:rPr lang="pt-BR" sz="1400" b="0" dirty="0"/>
              <a:t>(Chamadas Publicas integrando ações de apoio via subvenção econômica, crédito, investimento e/ou projetos cooperativos entre </a:t>
            </a:r>
            <a:r>
              <a:rPr lang="pt-BR" sz="1400" b="0" dirty="0" err="1"/>
              <a:t>ICT´s</a:t>
            </a:r>
            <a:r>
              <a:rPr lang="pt-BR" sz="1400" b="0" dirty="0"/>
              <a:t> e empresas). </a:t>
            </a:r>
          </a:p>
          <a:p>
            <a:pPr>
              <a:spcAft>
                <a:spcPts val="600"/>
              </a:spcAft>
            </a:pPr>
            <a:r>
              <a:rPr lang="pt-BR" sz="1400" dirty="0"/>
              <a:t>6. Base industrial da Defesa </a:t>
            </a:r>
            <a:r>
              <a:rPr lang="pt-BR" sz="1400" b="0" dirty="0"/>
              <a:t>(Chamadas Publicas integrando ações de apoio via subvenção econômica, crédito, investimento e/ou projetos cooperativos entre </a:t>
            </a:r>
            <a:r>
              <a:rPr lang="pt-BR" sz="1400" b="0" dirty="0" err="1"/>
              <a:t>ICT´s</a:t>
            </a:r>
            <a:r>
              <a:rPr lang="pt-BR" sz="1400" b="0" dirty="0"/>
              <a:t> e empresas). </a:t>
            </a:r>
          </a:p>
          <a:p>
            <a:pPr>
              <a:spcAft>
                <a:spcPts val="600"/>
              </a:spcAft>
            </a:pPr>
            <a:r>
              <a:rPr lang="pt-BR" sz="1400" dirty="0"/>
              <a:t>7. Apoio Sistêmico à Inovação empresarial </a:t>
            </a:r>
            <a:r>
              <a:rPr lang="pt-BR" sz="1400" b="0" dirty="0"/>
              <a:t>(TECNOVA e CENTELHA, EMBRAPII e Fundos de Investimentos). </a:t>
            </a:r>
          </a:p>
          <a:p>
            <a:pPr>
              <a:spcAft>
                <a:spcPts val="600"/>
              </a:spcAft>
            </a:pPr>
            <a:r>
              <a:rPr lang="pt-BR" sz="1400" dirty="0"/>
              <a:t>8. Apoio à cooperação internacional para a inovação empresarial </a:t>
            </a:r>
            <a:r>
              <a:rPr lang="pt-BR" sz="1400" b="0" dirty="0"/>
              <a:t>(Apoio a programas de parcerias de cooperação internacional)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BE67B9D-498A-DCBD-C607-B765DFF088B6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15B29E0-1C2C-CF10-D5FF-07B55EC07829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3853395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Chamadas Lançadas (Programa 2)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76FA9DE-C4E4-8FD6-E798-4618BDDA30DA}"/>
              </a:ext>
            </a:extLst>
          </p:cNvPr>
          <p:cNvSpPr txBox="1"/>
          <p:nvPr/>
        </p:nvSpPr>
        <p:spPr>
          <a:xfrm>
            <a:off x="334905" y="1544486"/>
            <a:ext cx="11545227" cy="12003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janeiro de 2024, foram lançadas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chamadas públicas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valor de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R$ 2,18 bilhões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recursos não reembolsáveis para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empresas e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ICTs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CC0BAAC-8694-5936-3D1B-CAD5EF81ECE6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47C3DD-318B-2A23-F7CF-DFD6CAD29013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A0289D2-E9EC-C79C-BB89-ECF4C3259D01}"/>
              </a:ext>
            </a:extLst>
          </p:cNvPr>
          <p:cNvSpPr txBox="1"/>
          <p:nvPr/>
        </p:nvSpPr>
        <p:spPr>
          <a:xfrm>
            <a:off x="252831" y="3288912"/>
            <a:ext cx="5672482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Cadeias agroindustriais sustentáveis: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R$ 280 milhões</a:t>
            </a:r>
          </a:p>
          <a:p>
            <a:pPr marL="228600" indent="-2286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Saúde - Empresas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R$ 250 milhões</a:t>
            </a:r>
          </a:p>
          <a:p>
            <a:pPr marL="228600" indent="-2286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Saúde - </a:t>
            </a:r>
            <a:r>
              <a:rPr lang="pt-BR" sz="1300" b="1" u="sng" dirty="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ICTs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R$ 250 milhões</a:t>
            </a:r>
          </a:p>
          <a:p>
            <a:pPr marL="228600" indent="-2286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Mobilidade Urbana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R$ 150 milhões</a:t>
            </a:r>
          </a:p>
          <a:p>
            <a:pPr marL="228600" indent="-2286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Aviação Sustentável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R$ 120 milhões</a:t>
            </a:r>
          </a:p>
          <a:p>
            <a:pPr marL="228600" indent="-22860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Semicondutores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R$ 100 milhões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6C4B570-57E9-48ED-6178-408B2FBA2990}"/>
              </a:ext>
            </a:extLst>
          </p:cNvPr>
          <p:cNvSpPr txBox="1"/>
          <p:nvPr/>
        </p:nvSpPr>
        <p:spPr>
          <a:xfrm>
            <a:off x="6107519" y="3288912"/>
            <a:ext cx="554984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Resíduos, Saneamento e Moradia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R$ 80 milhões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Tecnologias digitais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R$ 170 milhões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Energias Renováveis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R$ 250 milhões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Bioeconomia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R$ 250 milhões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pt-BR" sz="1300" b="1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Soberania e Defesa Nacional</a:t>
            </a:r>
            <a:r>
              <a:rPr lang="pt-BR" sz="1300" b="1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pt-BR" sz="1300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R$ 280 milhões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9BFEE1E4-F213-AD3C-AAD3-33840321811F}"/>
              </a:ext>
            </a:extLst>
          </p:cNvPr>
          <p:cNvSpPr/>
          <p:nvPr/>
        </p:nvSpPr>
        <p:spPr>
          <a:xfrm>
            <a:off x="211396" y="2997910"/>
            <a:ext cx="5713917" cy="289996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D205E847-422F-86CF-EC6B-66AA0DA4B2A7}"/>
              </a:ext>
            </a:extLst>
          </p:cNvPr>
          <p:cNvSpPr/>
          <p:nvPr/>
        </p:nvSpPr>
        <p:spPr>
          <a:xfrm>
            <a:off x="5925313" y="2997910"/>
            <a:ext cx="5713917" cy="289996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16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2" y="1346339"/>
            <a:ext cx="11756981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432" y="1888792"/>
            <a:ext cx="90928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3 - Programa Conecta e Capacita Brasil :Difusão e suporte à Transformação Digital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99084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95B3F56-4F59-9E07-4E70-3C6A42DBE4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32" y="1346339"/>
            <a:ext cx="2179166" cy="1459474"/>
          </a:xfrm>
          <a:prstGeom prst="round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1CC50F0-0D76-C0BE-577E-54B4F994B6AA}"/>
              </a:ext>
            </a:extLst>
          </p:cNvPr>
          <p:cNvSpPr txBox="1"/>
          <p:nvPr/>
        </p:nvSpPr>
        <p:spPr>
          <a:xfrm>
            <a:off x="342312" y="3489658"/>
            <a:ext cx="11575397" cy="295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5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800" dirty="0"/>
              <a:t>Conecta (RNP): </a:t>
            </a:r>
            <a:r>
              <a:rPr lang="pt-BR" sz="1800" b="0" dirty="0"/>
              <a:t>Programa de promoção da conectividade digital em todo o território nacional via infovias estaduais e redes metropolitanas. (R$ 250 milhões – Encomenda OS) </a:t>
            </a:r>
          </a:p>
          <a:p>
            <a:endParaRPr lang="pt-BR" sz="800" b="0" dirty="0"/>
          </a:p>
          <a:p>
            <a:pPr lvl="1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✓ Infovias para Educação e Pesquisa - Ampliação da Rede Ipê. </a:t>
            </a:r>
          </a:p>
          <a:p>
            <a:pPr lvl="1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✓ Infovias para Educação e Pesquisa - Infovias estaduais. </a:t>
            </a:r>
          </a:p>
          <a:p>
            <a:pPr lvl="1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✓ Infovias para Educação e Pesquisa – Rede de e-ciência. </a:t>
            </a:r>
          </a:p>
          <a:p>
            <a:endParaRPr lang="pt-BR" sz="1800" b="0" dirty="0"/>
          </a:p>
          <a:p>
            <a:r>
              <a:rPr lang="pt-BR" sz="1800" dirty="0"/>
              <a:t>Capacita: </a:t>
            </a:r>
            <a:r>
              <a:rPr lang="pt-BR" sz="1800" b="0" dirty="0"/>
              <a:t>Programa massivo de capacitação digital em escolas e de populações com maior vulnerabilidade socioeconômica. (R$ 250 milhões - Chamada Pública, Carta-Convite e/ou Encomenda). </a:t>
            </a:r>
          </a:p>
          <a:p>
            <a:endParaRPr lang="pt-BR" sz="800" b="0" dirty="0"/>
          </a:p>
          <a:p>
            <a:pPr lvl="1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✓ Programa de capacitação digital em escolas. </a:t>
            </a:r>
          </a:p>
          <a:p>
            <a:pPr lvl="1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✓ Programa de capacitação digital em comunidades vulneráveis.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637AF8F-3121-539F-C1BF-96DACCB6C764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2E59A0-9786-4D36-9AAE-5F360986B385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53998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2" y="1346339"/>
            <a:ext cx="11756981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432" y="1904181"/>
            <a:ext cx="909283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4 - Programa Integrado de Desenvolvimento Sustentável da Região Amazônica - Pró-Amazônia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99084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1CC50F0-0D76-C0BE-577E-54B4F994B6AA}"/>
              </a:ext>
            </a:extLst>
          </p:cNvPr>
          <p:cNvSpPr txBox="1"/>
          <p:nvPr/>
        </p:nvSpPr>
        <p:spPr>
          <a:xfrm>
            <a:off x="165367" y="3730055"/>
            <a:ext cx="11867745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5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pt-BR" sz="1700" dirty="0"/>
              <a:t>1. Apoio à infraestrutura de pesquisa científica e tecnológica na região amazônica voltada para recuperação, atualização, interiorização e criação de laboratórios, acervos científicos, históricos e culturais e coleções biológicas. </a:t>
            </a:r>
            <a:r>
              <a:rPr lang="pt-BR" sz="1700" b="0" i="1" dirty="0"/>
              <a:t>(R$ 150 milhões)</a:t>
            </a:r>
          </a:p>
          <a:p>
            <a:pPr>
              <a:spcAft>
                <a:spcPts val="1800"/>
              </a:spcAft>
            </a:pPr>
            <a:r>
              <a:rPr lang="pt-BR" sz="1700" dirty="0"/>
              <a:t>2. Apoio a projetos de inovação de empresas nas áreas de bioeconomia, cidades sustentáveis, descarbonização de processos produtivos, transformação digital, economia digital, restauração florestal, transporte e monitoramento ambiental. </a:t>
            </a:r>
            <a:r>
              <a:rPr lang="pt-BR" sz="1700" b="0" i="1" dirty="0"/>
              <a:t>(R$ 150 milhões)</a:t>
            </a:r>
          </a:p>
          <a:p>
            <a:pPr>
              <a:spcAft>
                <a:spcPts val="1800"/>
              </a:spcAft>
            </a:pPr>
            <a:r>
              <a:rPr lang="pt-BR" sz="1700" dirty="0"/>
              <a:t>3. Fomento a projetos de pesquisa e desenvolvimento tecnológico em rede, incluindo projetos de inovação social, visando apoiar ou criar centros avançados em áreas estratégicas para o desenvolvimento sustentável da região amazônica. </a:t>
            </a:r>
            <a:r>
              <a:rPr lang="pt-BR" sz="1700" b="0" i="1" dirty="0"/>
              <a:t>(R$ 150 milhões)</a:t>
            </a:r>
          </a:p>
          <a:p>
            <a:pPr>
              <a:spcAft>
                <a:spcPts val="1800"/>
              </a:spcAft>
            </a:pPr>
            <a:r>
              <a:rPr lang="pt-BR" sz="1700" dirty="0"/>
              <a:t>4. Apoio a projetos de cooperação internacional, visando o desenvolvimento sustentável da região amazônica. </a:t>
            </a:r>
            <a:r>
              <a:rPr lang="pt-BR" sz="1700" b="0" i="1" dirty="0"/>
              <a:t>(R$ 50 milhões)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637AF8F-3121-539F-C1BF-96DACCB6C764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2E59A0-9786-4D36-9AAE-5F360986B385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55BF9CF-DEFE-2540-1AF9-954B11E07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32" y="1335921"/>
            <a:ext cx="2226192" cy="1486800"/>
          </a:xfrm>
          <a:prstGeom prst="roundRect">
            <a:avLst>
              <a:gd name="adj" fmla="val 143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154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2" y="1346339"/>
            <a:ext cx="11756981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609" y="1899449"/>
            <a:ext cx="90928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5 - Programa de Repatriação de Talentos - Conhecimento Brasil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99084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5849AEE-2006-7405-0D4B-3062D854A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132" y="1346339"/>
            <a:ext cx="2191688" cy="14613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8CF509AC-8BCA-32D9-6238-FB37DBDDB429}"/>
              </a:ext>
            </a:extLst>
          </p:cNvPr>
          <p:cNvSpPr txBox="1"/>
          <p:nvPr/>
        </p:nvSpPr>
        <p:spPr>
          <a:xfrm>
            <a:off x="165367" y="3618542"/>
            <a:ext cx="11678444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5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600" dirty="0"/>
              <a:t>1. PROGRAMA CONHECIMENTO BRASIL - ATRAÇÃO E FIXAÇÃO DE PESQUISADORES</a:t>
            </a:r>
            <a:r>
              <a:rPr lang="pt-BR" sz="1600" b="0" dirty="0"/>
              <a:t>. Chamada Pública para apresentação de projetos de pesquisadores brasileiros radicados no exterior: bolsa em modalidade específica e enxoval de pesquisa. (R$ 800 milhões, Chamada Pública) </a:t>
            </a:r>
          </a:p>
          <a:p>
            <a:endParaRPr lang="pt-BR" sz="1600" b="0" dirty="0"/>
          </a:p>
          <a:p>
            <a:r>
              <a:rPr lang="pt-BR" sz="1600" dirty="0"/>
              <a:t>2. PROGRAMA CONHECIMENTO BRASIL – APOIO A PROJETOS EM REDE COM PESQUISADORES BRASILEIROS NO EXTERIOR </a:t>
            </a:r>
            <a:r>
              <a:rPr lang="pt-BR" sz="1600" b="0" dirty="0"/>
              <a:t>. Chamada Pública para apresentação de projetos de cooperação de pesquisadores brasileiros radicados no exterior com pesquisadores de </a:t>
            </a:r>
            <a:r>
              <a:rPr lang="pt-BR" sz="1600" b="0" dirty="0" err="1"/>
              <a:t>ICTs</a:t>
            </a:r>
            <a:r>
              <a:rPr lang="pt-BR" sz="1600" b="0" dirty="0"/>
              <a:t> e empresas nacionais: será destacada uma linha de fomento específica para projetos apresentados por pesquisadores radicados no exterior. (R$ 200 milhões, Chamada Pública) </a:t>
            </a:r>
          </a:p>
          <a:p>
            <a:endParaRPr lang="pt-BR" sz="1600" b="0" dirty="0"/>
          </a:p>
          <a:p>
            <a:r>
              <a:rPr lang="pt-BR" sz="1600" dirty="0"/>
              <a:t>3. SUBVENÇÃO ECONÔMICA A EMPRESAS MÉDIAS E GRANDES</a:t>
            </a:r>
            <a:r>
              <a:rPr lang="pt-BR" sz="1600" b="0" dirty="0"/>
              <a:t>. Chamada Pública de subvenção econômica para contratação de pesquisadores brasileiros radicados no exterior para desenvolver projetos de pesquisa e inovação nas empresas. (R$ 500 milhões, Chamada Pública)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C504E2F-10AF-1650-5160-70F94E6F10BB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EF07D0-124C-F5E0-296D-7451E4DEA271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321739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2" y="1346339"/>
            <a:ext cx="11756981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885" y="1729953"/>
            <a:ext cx="90928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6 - Programa de Apoio a Políticas Públicas Baseadas em Conhecimento Científico –Política com Ciência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99084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03C08F8-FAB3-A047-2F8E-20038AE1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32" y="1352592"/>
            <a:ext cx="2159364" cy="1455517"/>
          </a:xfrm>
          <a:prstGeom prst="round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7863D8C-02D0-3A88-839E-E303B3707E81}"/>
              </a:ext>
            </a:extLst>
          </p:cNvPr>
          <p:cNvSpPr txBox="1"/>
          <p:nvPr/>
        </p:nvSpPr>
        <p:spPr>
          <a:xfrm>
            <a:off x="276133" y="3708016"/>
            <a:ext cx="11756980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5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000" dirty="0"/>
              <a:t>1. Apoio a estruturação de redes temáticas/cooperativas de pesquisa para a formulação, implementação, monitoramento e avaliação de políticas públicas nacionais. </a:t>
            </a:r>
          </a:p>
          <a:p>
            <a:pPr marL="342900" indent="-342900">
              <a:buAutoNum type="arabicPeriod"/>
            </a:pPr>
            <a:endParaRPr lang="pt-BR" sz="2000" b="0" dirty="0"/>
          </a:p>
          <a:p>
            <a:r>
              <a:rPr lang="pt-BR" sz="2000" dirty="0"/>
              <a:t>2. Atualização e expansão de infraestrutura crítica de pesquisa para o apoio e desenvolvimento de políticas públicas. </a:t>
            </a:r>
          </a:p>
          <a:p>
            <a:endParaRPr lang="pt-BR" sz="2000" b="0" dirty="0"/>
          </a:p>
          <a:p>
            <a:r>
              <a:rPr lang="pt-BR" sz="1800" b="0" i="1" dirty="0"/>
              <a:t>(R$ 250 milhões – para o atendimento de demandas de apoio a políticas públicas prioritárias apresentadas por Ministérios).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387AA04-B052-0DD9-6D89-B0B04EA4D800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29F102-C649-04D4-0BC7-DBAB3CE7CFC5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213967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2" y="1346339"/>
            <a:ext cx="11756981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432" y="1750105"/>
            <a:ext cx="90928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7 - Programa de Apoio à Recuperação e Preservação de Acervos Científicos, Históricos e Culturais Nacionais - Identidade Brasil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99084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3CDE937C-E2A6-E744-CE63-E79965D18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32" y="1340751"/>
            <a:ext cx="2146351" cy="1459897"/>
          </a:xfrm>
          <a:prstGeom prst="round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854449C4-A953-6CEE-9EC3-EE80231DDC3D}"/>
              </a:ext>
            </a:extLst>
          </p:cNvPr>
          <p:cNvSpPr txBox="1"/>
          <p:nvPr/>
        </p:nvSpPr>
        <p:spPr>
          <a:xfrm>
            <a:off x="276132" y="3934561"/>
            <a:ext cx="1175698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5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AutoNum type="arabicPeriod"/>
            </a:pPr>
            <a:r>
              <a:rPr lang="pt-BR" sz="2000" dirty="0"/>
              <a:t>O Programa de apoio à recuperação e preservação de acervos científicos, históricos e culturais nacionais – Identidade Brasil, contempla duas iniciativas: </a:t>
            </a:r>
          </a:p>
          <a:p>
            <a:endParaRPr lang="pt-BR" sz="1800" b="0" dirty="0"/>
          </a:p>
          <a:p>
            <a:pPr lvl="1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1.1. Apoio à preservação, divulgação e restauração de acervos científicos (até R$ 125 milhões - Chamada Pública); </a:t>
            </a:r>
          </a:p>
          <a:p>
            <a:pPr lvl="1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1.2. Apoio à preservação, divulgação e restauração de acervos históricos e culturais (até R$ 125 milhões - Chamada Pública).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80624B5-9BB2-BABE-9D89-D92D56F8C1DD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104D33-2401-623F-BC5D-CAEDCADBD4EA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4132318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2" y="1346339"/>
            <a:ext cx="11756981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432" y="1905244"/>
            <a:ext cx="90928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8 - Programa de Apoio a Projetos Nacionais Estratégicos: CBERS, RMB, NB4, Sirius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43" name="Conector reto 1042">
            <a:extLst>
              <a:ext uri="{FF2B5EF4-FFF2-40B4-BE49-F238E27FC236}">
                <a16:creationId xmlns:a16="http://schemas.microsoft.com/office/drawing/2014/main" id="{FC08272F-DEAE-D714-E623-0DEA4AE364CD}"/>
              </a:ext>
            </a:extLst>
          </p:cNvPr>
          <p:cNvCxnSpPr/>
          <p:nvPr/>
        </p:nvCxnSpPr>
        <p:spPr>
          <a:xfrm>
            <a:off x="13272068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4" name="Conector reto 1043">
            <a:extLst>
              <a:ext uri="{FF2B5EF4-FFF2-40B4-BE49-F238E27FC236}">
                <a16:creationId xmlns:a16="http://schemas.microsoft.com/office/drawing/2014/main" id="{896C15FF-7C74-3BEB-DEE2-2275EA44D94B}"/>
              </a:ext>
            </a:extLst>
          </p:cNvPr>
          <p:cNvCxnSpPr/>
          <p:nvPr/>
        </p:nvCxnSpPr>
        <p:spPr>
          <a:xfrm>
            <a:off x="15713051" y="629012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5" name="Conector reto 1044">
            <a:extLst>
              <a:ext uri="{FF2B5EF4-FFF2-40B4-BE49-F238E27FC236}">
                <a16:creationId xmlns:a16="http://schemas.microsoft.com/office/drawing/2014/main" id="{46AE7A36-0624-9034-9EEC-175FE3FEB625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257781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6" name="Conector reto 1045">
            <a:extLst>
              <a:ext uri="{FF2B5EF4-FFF2-40B4-BE49-F238E27FC236}">
                <a16:creationId xmlns:a16="http://schemas.microsoft.com/office/drawing/2014/main" id="{AA777B6E-B1E4-F8E4-DE17-943A84A7564C}"/>
              </a:ext>
            </a:extLst>
          </p:cNvPr>
          <p:cNvCxnSpPr>
            <a:cxnSpLocks/>
          </p:cNvCxnSpPr>
          <p:nvPr/>
        </p:nvCxnSpPr>
        <p:spPr>
          <a:xfrm rot="5400000">
            <a:off x="15039563" y="1890330"/>
            <a:ext cx="0" cy="405569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99084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6F2F1DB-AFBB-3DA9-8066-F79C5840E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32" y="1344829"/>
            <a:ext cx="2186594" cy="1458000"/>
          </a:xfrm>
          <a:prstGeom prst="round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5E07FA-6B5C-387A-3880-3C6BA7413F48}"/>
              </a:ext>
            </a:extLst>
          </p:cNvPr>
          <p:cNvSpPr txBox="1"/>
          <p:nvPr/>
        </p:nvSpPr>
        <p:spPr>
          <a:xfrm>
            <a:off x="276131" y="3635074"/>
            <a:ext cx="11484607" cy="2587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5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pt-BR" sz="2100" dirty="0"/>
              <a:t>1. Orion - Laboratório Nacional de Máxima Contenção Biológica do CNPEM. </a:t>
            </a:r>
            <a:r>
              <a:rPr lang="pt-BR" sz="2100" b="0" dirty="0"/>
              <a:t>(R$ 500 milhões - Encomenda). </a:t>
            </a:r>
          </a:p>
          <a:p>
            <a:pPr>
              <a:lnSpc>
                <a:spcPct val="200000"/>
              </a:lnSpc>
            </a:pPr>
            <a:r>
              <a:rPr lang="pt-BR" sz="2100" dirty="0"/>
              <a:t>2. Reator Nuclear Multipropósito Brasileiro – RMB </a:t>
            </a:r>
            <a:r>
              <a:rPr lang="pt-BR" sz="2100" b="0" dirty="0"/>
              <a:t>(R$ 500 milhões - Encomenda). </a:t>
            </a:r>
          </a:p>
          <a:p>
            <a:pPr>
              <a:lnSpc>
                <a:spcPct val="200000"/>
              </a:lnSpc>
            </a:pPr>
            <a:r>
              <a:rPr lang="pt-BR" sz="2100" dirty="0"/>
              <a:t>3. Missão CBERS 6 - Projeto de Satélite de Observação Terrestre </a:t>
            </a:r>
            <a:r>
              <a:rPr lang="pt-BR" sz="2100" b="0" dirty="0"/>
              <a:t>(R$ 250 milhões - Encomenda). </a:t>
            </a:r>
          </a:p>
          <a:p>
            <a:pPr>
              <a:lnSpc>
                <a:spcPct val="200000"/>
              </a:lnSpc>
            </a:pPr>
            <a:r>
              <a:rPr lang="pt-BR" sz="2100" dirty="0"/>
              <a:t>4. Sirius – Fase II - instalação de 10 novas linhas de luz </a:t>
            </a:r>
            <a:r>
              <a:rPr lang="pt-BR" sz="2100" b="0" dirty="0"/>
              <a:t>(R$ 250 milhões - Encomenda).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488EC69-1CFB-6DE3-FB3A-33C8B65849C9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B2D13D-AE1A-EA44-062D-01B21AA7A17B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1000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FCCF6301-07CA-C231-1B9F-B0FC106209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20" y="2169984"/>
            <a:ext cx="3325614" cy="318804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231BFCA-17E9-8EAF-9750-7A8AC1C84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2797" y="4470853"/>
            <a:ext cx="1307913" cy="42879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30D0769-84B9-89CF-3B4E-EA8F9AB8AB33}"/>
              </a:ext>
            </a:extLst>
          </p:cNvPr>
          <p:cNvSpPr txBox="1"/>
          <p:nvPr/>
        </p:nvSpPr>
        <p:spPr>
          <a:xfrm>
            <a:off x="3837234" y="2062100"/>
            <a:ext cx="71531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BR" b="0" i="0" dirty="0">
                <a:solidFill>
                  <a:srgbClr val="55555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 Fundo Nacional de Desenvolvimento Científico e Tecnológico – FNDCT – foi criado em 1969, por meio do Decreto-Lei nº 719, como um </a:t>
            </a:r>
            <a:r>
              <a:rPr lang="pt-BR" b="1" i="0" dirty="0">
                <a:solidFill>
                  <a:srgbClr val="55555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instrumento financeiro de integração da ciência e tecnologia com a política de desenvolvimento nacional</a:t>
            </a:r>
            <a:r>
              <a:rPr lang="pt-BR" b="0" i="0" dirty="0">
                <a:solidFill>
                  <a:srgbClr val="55555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tendo por base a experiência do Fundo de Apoio à Tecnologia – FUNTEC, constituído em 1964.</a:t>
            </a:r>
          </a:p>
          <a:p>
            <a:pPr algn="just" fontAlgn="base"/>
            <a:endParaRPr lang="pt-BR" dirty="0">
              <a:solidFill>
                <a:srgbClr val="55555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fontAlgn="base"/>
            <a:endParaRPr lang="pt-BR" dirty="0">
              <a:solidFill>
                <a:srgbClr val="55555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pt-BR" b="0" i="0" dirty="0">
                <a:solidFill>
                  <a:srgbClr val="55555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 FNDCT foi criado com o objetivo de </a:t>
            </a:r>
            <a:r>
              <a:rPr lang="pt-BR" b="1" i="0" dirty="0">
                <a:solidFill>
                  <a:srgbClr val="55555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apoiar financeiramente programas e projetos prioritários de desenvolvimento científico e tecnológico nacionais</a:t>
            </a:r>
            <a:r>
              <a:rPr lang="pt-BR" b="0" i="0" dirty="0">
                <a:solidFill>
                  <a:srgbClr val="55555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tendo como fonte de receita os incentivos fiscais, empréstimos de instituições financeiras, contribuições e doações de entidades públicas e privadas. </a:t>
            </a:r>
          </a:p>
        </p:txBody>
      </p:sp>
      <p:sp>
        <p:nvSpPr>
          <p:cNvPr id="36" name="CaixaDeTexto 1">
            <a:extLst>
              <a:ext uri="{FF2B5EF4-FFF2-40B4-BE49-F238E27FC236}">
                <a16:creationId xmlns:a16="http://schemas.microsoft.com/office/drawing/2014/main" id="{26F0CFCC-106F-241D-39D2-71848A74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300" y="4001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BC04A39-53D0-0165-A1F4-8A6D9A95655F}"/>
              </a:ext>
            </a:extLst>
          </p:cNvPr>
          <p:cNvSpPr txBox="1"/>
          <p:nvPr/>
        </p:nvSpPr>
        <p:spPr>
          <a:xfrm>
            <a:off x="1927184" y="275516"/>
            <a:ext cx="9219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Fundo Nacional de Desenvolvimento Científico e Tecnológico – FNDCT </a:t>
            </a:r>
            <a:endParaRPr lang="pt-BR" sz="2400" b="1" dirty="0">
              <a:solidFill>
                <a:srgbClr val="005051"/>
              </a:solidFill>
            </a:endParaRP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DF537BEC-DBFD-E5B0-4383-80C739131528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2719FD2-1F41-13A4-B066-EEAFEF34193A}"/>
              </a:ext>
            </a:extLst>
          </p:cNvPr>
          <p:cNvSpPr txBox="1"/>
          <p:nvPr/>
        </p:nvSpPr>
        <p:spPr>
          <a:xfrm>
            <a:off x="327825" y="364415"/>
            <a:ext cx="86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FNDCT</a:t>
            </a:r>
          </a:p>
        </p:txBody>
      </p:sp>
    </p:spTree>
    <p:extLst>
      <p:ext uri="{BB962C8B-B14F-4D97-AF65-F5344CB8AC3E}">
        <p14:creationId xmlns:p14="http://schemas.microsoft.com/office/powerpoint/2010/main" val="754900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2" y="1346339"/>
            <a:ext cx="11756981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431" y="1751356"/>
            <a:ext cx="937368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9 - Programa de Apoio a Projetos  Nacionais Estratégicos de Defesa – Autonomia Tecnológica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99084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5E07FA-6B5C-387A-3880-3C6BA7413F48}"/>
              </a:ext>
            </a:extLst>
          </p:cNvPr>
          <p:cNvSpPr txBox="1"/>
          <p:nvPr/>
        </p:nvSpPr>
        <p:spPr>
          <a:xfrm>
            <a:off x="276131" y="3593556"/>
            <a:ext cx="11484607" cy="2670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5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600" dirty="0"/>
              <a:t>1. Sistemas de guiamento, de controle e de navegação com aplicação em mísseis, foguetes e veículos não tripulados terrestres / aéreos / navais;</a:t>
            </a:r>
          </a:p>
          <a:p>
            <a:endParaRPr lang="pt-BR" sz="700" dirty="0"/>
          </a:p>
          <a:p>
            <a:r>
              <a:rPr lang="pt-BR" sz="1600" dirty="0"/>
              <a:t>2. Sistemas de sensoriamento remoto e de consciência situacional com aplicações para a Defesa, sensores diversos;</a:t>
            </a:r>
          </a:p>
          <a:p>
            <a:endParaRPr lang="pt-BR" sz="700" dirty="0"/>
          </a:p>
          <a:p>
            <a:r>
              <a:rPr lang="pt-BR" sz="1600" dirty="0"/>
              <a:t>3. Aplicações em Inteligência Artificial (IA), Defesa e Segurança Cibernética, Tecnologias quânticas e robótica;</a:t>
            </a:r>
          </a:p>
          <a:p>
            <a:endParaRPr lang="pt-BR" sz="700" dirty="0"/>
          </a:p>
          <a:p>
            <a:r>
              <a:rPr lang="pt-BR" sz="1600" dirty="0"/>
              <a:t>4. Tecnologias associadas as áreas nuclear e de energia para a Defesa;</a:t>
            </a:r>
          </a:p>
          <a:p>
            <a:endParaRPr lang="pt-BR" sz="700" dirty="0"/>
          </a:p>
          <a:p>
            <a:r>
              <a:rPr lang="pt-BR" sz="1600" dirty="0"/>
              <a:t>5. Tecnologias relacionadas a foguetes e veículos lançadores de satélites: hipersônica, sistemas propulsivos, componentes químicos e energéticos especiais, materiais compostos, componentes mecânicos, elétricos e eletrônicos voltados para aplicação espacial.</a:t>
            </a:r>
          </a:p>
          <a:p>
            <a:pPr>
              <a:lnSpc>
                <a:spcPct val="200000"/>
              </a:lnSpc>
            </a:pPr>
            <a:r>
              <a:rPr lang="pt-BR" sz="1600" b="0" i="1" dirty="0"/>
              <a:t>(R$ 500 milhões)</a:t>
            </a:r>
            <a:endParaRPr lang="pt-BR" sz="160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488EC69-1CFB-6DE3-FB3A-33C8B65849C9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B2D13D-AE1A-EA44-062D-01B21AA7A17B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7A49C0D-71C9-6C27-C44C-0E93657989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95" y="1332306"/>
            <a:ext cx="2231035" cy="1486548"/>
          </a:xfrm>
          <a:prstGeom prst="roundRect">
            <a:avLst>
              <a:gd name="adj" fmla="val 171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18016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C4E324E-59D8-8658-4DB6-D21100E12BB4}"/>
              </a:ext>
            </a:extLst>
          </p:cNvPr>
          <p:cNvSpPr/>
          <p:nvPr/>
        </p:nvSpPr>
        <p:spPr>
          <a:xfrm>
            <a:off x="276132" y="1346339"/>
            <a:ext cx="11756981" cy="1459474"/>
          </a:xfrm>
          <a:prstGeom prst="roundRect">
            <a:avLst/>
          </a:prstGeom>
          <a:solidFill>
            <a:srgbClr val="005051"/>
          </a:solidFill>
          <a:ln>
            <a:solidFill>
              <a:srgbClr val="00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3" name="CaixaDeTexto 1">
            <a:extLst>
              <a:ext uri="{FF2B5EF4-FFF2-40B4-BE49-F238E27FC236}">
                <a16:creationId xmlns:a16="http://schemas.microsoft.com/office/drawing/2014/main" id="{BDF8DBAD-58E5-58E5-52F8-14DB155E4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878" y="1750748"/>
            <a:ext cx="90928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10 - Programa de Ciência, Tecnologia e Inovação para Segurança Alimentar e Erradicação da Fome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BBEF2B1B-35D2-8DF6-FCD8-A03F9761C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5EA409D-03F1-7C4C-AA7C-07BB55A2DA5F}"/>
              </a:ext>
            </a:extLst>
          </p:cNvPr>
          <p:cNvSpPr txBox="1"/>
          <p:nvPr/>
        </p:nvSpPr>
        <p:spPr>
          <a:xfrm>
            <a:off x="1861978" y="314132"/>
            <a:ext cx="10304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</a:t>
            </a:r>
            <a:r>
              <a:rPr lang="pt-BR" sz="3200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aprovados 2023-2025</a:t>
            </a:r>
            <a:endParaRPr lang="pt-BR" sz="3200" b="1" i="0" dirty="0">
              <a:solidFill>
                <a:srgbClr val="005051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A5DFE3-9DCA-DD90-607D-2AA6EC29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7" y="2990849"/>
            <a:ext cx="819449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>
                <a:solidFill>
                  <a:srgbClr val="00505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atuação / Iniciativas previstas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2BEB628-C254-1EE3-C227-021E27D165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32" y="1344133"/>
            <a:ext cx="2167228" cy="1458000"/>
          </a:xfrm>
          <a:prstGeom prst="round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0A31C02-D512-D702-C764-87F5D046B108}"/>
              </a:ext>
            </a:extLst>
          </p:cNvPr>
          <p:cNvSpPr txBox="1"/>
          <p:nvPr/>
        </p:nvSpPr>
        <p:spPr>
          <a:xfrm>
            <a:off x="127244" y="3609569"/>
            <a:ext cx="11912501" cy="3016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>
              <a:defRPr sz="150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1900" dirty="0"/>
              <a:t>1. Desenvolvimento de soluções tecnológicas para aumento da produtividade na agricultura familiar e acesso a água no semiárido.</a:t>
            </a:r>
          </a:p>
          <a:p>
            <a:endParaRPr lang="pt-BR" sz="1900" dirty="0"/>
          </a:p>
          <a:p>
            <a:r>
              <a:rPr lang="pt-BR" sz="1900" dirty="0"/>
              <a:t>2. Desenvolvimento de soluções tecnológicas para cadeias socioprodutivas da Bioeconomia e sistemas agroalimentares.</a:t>
            </a:r>
          </a:p>
          <a:p>
            <a:endParaRPr lang="pt-BR" sz="1900" dirty="0"/>
          </a:p>
          <a:p>
            <a:r>
              <a:rPr lang="pt-BR" sz="1900" dirty="0"/>
              <a:t>3. Estruturação e tecnificação de empreendimentos rurais.</a:t>
            </a:r>
          </a:p>
          <a:p>
            <a:endParaRPr lang="pt-BR" sz="1900" dirty="0"/>
          </a:p>
          <a:p>
            <a:r>
              <a:rPr lang="pt-BR" sz="1900" dirty="0"/>
              <a:t>4. Apoio a projetos de cooperação internacional em segurança alimentar e nutricional.</a:t>
            </a:r>
          </a:p>
          <a:p>
            <a:endParaRPr lang="pt-BR" sz="1900" dirty="0"/>
          </a:p>
          <a:p>
            <a:r>
              <a:rPr lang="pt-BR" sz="1900" b="0" i="1" dirty="0"/>
              <a:t>(500 milhões – Chamada Pública)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3F1A6E6-9702-110C-A187-F366AB1F6645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06E985-FAFD-75AF-5F5B-259303C34375}"/>
              </a:ext>
            </a:extLst>
          </p:cNvPr>
          <p:cNvSpPr txBox="1"/>
          <p:nvPr/>
        </p:nvSpPr>
        <p:spPr>
          <a:xfrm>
            <a:off x="-34257" y="280755"/>
            <a:ext cx="1637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Programas e Eixos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3741035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8828" y="608898"/>
            <a:ext cx="4881372" cy="20200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2800" b="1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Carlos Aragão</a:t>
            </a:r>
          </a:p>
          <a:p>
            <a:pPr algn="l"/>
            <a:r>
              <a:rPr lang="pt-BR" sz="2400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Diretor de Desenvolvimento Científico e Tecnológico</a:t>
            </a:r>
          </a:p>
          <a:p>
            <a:pPr algn="l"/>
            <a:r>
              <a:rPr lang="pt-BR" sz="2000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aragao@finep.gov.br</a:t>
            </a:r>
          </a:p>
        </p:txBody>
      </p:sp>
    </p:spTree>
    <p:extLst>
      <p:ext uri="{BB962C8B-B14F-4D97-AF65-F5344CB8AC3E}">
        <p14:creationId xmlns:p14="http://schemas.microsoft.com/office/powerpoint/2010/main" val="292656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7" name="CaixaDeTexto 1">
            <a:extLst>
              <a:ext uri="{FF2B5EF4-FFF2-40B4-BE49-F238E27FC236}">
                <a16:creationId xmlns:a16="http://schemas.microsoft.com/office/drawing/2014/main" id="{D30FEBCF-870B-8960-E090-0CA9A3044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300" y="4001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EA02A36-F518-F954-467D-E89EC0BE4F03}"/>
              </a:ext>
            </a:extLst>
          </p:cNvPr>
          <p:cNvSpPr txBox="1"/>
          <p:nvPr/>
        </p:nvSpPr>
        <p:spPr>
          <a:xfrm>
            <a:off x="1927184" y="275516"/>
            <a:ext cx="9219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Orçamento FNDCT - Não Reembolsável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752626C-C17C-C552-6E94-3589393F9B50}"/>
              </a:ext>
            </a:extLst>
          </p:cNvPr>
          <p:cNvSpPr/>
          <p:nvPr/>
        </p:nvSpPr>
        <p:spPr>
          <a:xfrm>
            <a:off x="-820278" y="-39492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88752BB-B281-B970-F92F-BA5FEA409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17"/>
          <a:stretch/>
        </p:blipFill>
        <p:spPr>
          <a:xfrm>
            <a:off x="162921" y="2303570"/>
            <a:ext cx="11880000" cy="35770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F87B94B-3BF0-42CE-096E-1D7DB1FEFDB1}"/>
              </a:ext>
            </a:extLst>
          </p:cNvPr>
          <p:cNvSpPr txBox="1"/>
          <p:nvPr/>
        </p:nvSpPr>
        <p:spPr>
          <a:xfrm>
            <a:off x="1983456" y="1507214"/>
            <a:ext cx="8238930" cy="7371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Recursos Não Reembolsáveis 2000-2023 (LOA)</a:t>
            </a:r>
          </a:p>
          <a:p>
            <a:pPr algn="ctr"/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(em R$ bilhão – Dados deflacionados pelo IPCA)</a:t>
            </a:r>
            <a:endParaRPr lang="pt-BR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0CC94E-0417-05ED-B011-914FA2176AF7}"/>
              </a:ext>
            </a:extLst>
          </p:cNvPr>
          <p:cNvSpPr txBox="1"/>
          <p:nvPr/>
        </p:nvSpPr>
        <p:spPr>
          <a:xfrm>
            <a:off x="327825" y="364415"/>
            <a:ext cx="86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FNDCT</a:t>
            </a:r>
          </a:p>
        </p:txBody>
      </p:sp>
    </p:spTree>
    <p:extLst>
      <p:ext uri="{BB962C8B-B14F-4D97-AF65-F5344CB8AC3E}">
        <p14:creationId xmlns:p14="http://schemas.microsoft.com/office/powerpoint/2010/main" val="205712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7" name="CaixaDeTexto 1">
            <a:extLst>
              <a:ext uri="{FF2B5EF4-FFF2-40B4-BE49-F238E27FC236}">
                <a16:creationId xmlns:a16="http://schemas.microsoft.com/office/drawing/2014/main" id="{D30FEBCF-870B-8960-E090-0CA9A3044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300" y="4001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EA02A36-F518-F954-467D-E89EC0BE4F03}"/>
              </a:ext>
            </a:extLst>
          </p:cNvPr>
          <p:cNvSpPr txBox="1"/>
          <p:nvPr/>
        </p:nvSpPr>
        <p:spPr>
          <a:xfrm>
            <a:off x="1927184" y="275516"/>
            <a:ext cx="9219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Orçamento FNDCT - Reembolsável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752626C-C17C-C552-6E94-3589393F9B50}"/>
              </a:ext>
            </a:extLst>
          </p:cNvPr>
          <p:cNvSpPr/>
          <p:nvPr/>
        </p:nvSpPr>
        <p:spPr>
          <a:xfrm>
            <a:off x="-820278" y="-39492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63631FC-B138-EB79-7C4E-44910B8C6B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61"/>
          <a:stretch/>
        </p:blipFill>
        <p:spPr>
          <a:xfrm>
            <a:off x="161528" y="2303571"/>
            <a:ext cx="11880000" cy="358121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7D80847-C04C-0502-D174-B9BA093B5B5D}"/>
              </a:ext>
            </a:extLst>
          </p:cNvPr>
          <p:cNvSpPr txBox="1"/>
          <p:nvPr/>
        </p:nvSpPr>
        <p:spPr>
          <a:xfrm>
            <a:off x="1982063" y="1428173"/>
            <a:ext cx="8238930" cy="7371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Recursos Reembolsáveis 2000-2023 (LOA)</a:t>
            </a:r>
          </a:p>
          <a:p>
            <a:pPr algn="ctr"/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(em R$ bilhão – Dados deflacionados pelo IPCA)</a:t>
            </a:r>
            <a:endParaRPr lang="pt-BR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705CED-F634-6768-2AC7-5D374391AD8C}"/>
              </a:ext>
            </a:extLst>
          </p:cNvPr>
          <p:cNvSpPr txBox="1"/>
          <p:nvPr/>
        </p:nvSpPr>
        <p:spPr>
          <a:xfrm>
            <a:off x="327825" y="364415"/>
            <a:ext cx="86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FNDCT</a:t>
            </a:r>
          </a:p>
        </p:txBody>
      </p:sp>
    </p:spTree>
    <p:extLst>
      <p:ext uri="{BB962C8B-B14F-4D97-AF65-F5344CB8AC3E}">
        <p14:creationId xmlns:p14="http://schemas.microsoft.com/office/powerpoint/2010/main" val="355390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17" name="CaixaDeTexto 1">
            <a:extLst>
              <a:ext uri="{FF2B5EF4-FFF2-40B4-BE49-F238E27FC236}">
                <a16:creationId xmlns:a16="http://schemas.microsoft.com/office/drawing/2014/main" id="{D30FEBCF-870B-8960-E090-0CA9A3044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300" y="4001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EA02A36-F518-F954-467D-E89EC0BE4F03}"/>
              </a:ext>
            </a:extLst>
          </p:cNvPr>
          <p:cNvSpPr txBox="1"/>
          <p:nvPr/>
        </p:nvSpPr>
        <p:spPr>
          <a:xfrm>
            <a:off x="1927184" y="275516"/>
            <a:ext cx="9219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Orçamento FNDCT - Total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752626C-C17C-C552-6E94-3589393F9B50}"/>
              </a:ext>
            </a:extLst>
          </p:cNvPr>
          <p:cNvSpPr/>
          <p:nvPr/>
        </p:nvSpPr>
        <p:spPr>
          <a:xfrm>
            <a:off x="-820278" y="-39492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8F88A5B-86A4-E49F-3AA2-DE8BE2520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60"/>
          <a:stretch/>
        </p:blipFill>
        <p:spPr>
          <a:xfrm>
            <a:off x="156000" y="2299559"/>
            <a:ext cx="11880000" cy="360260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5559619-ED87-B63A-91B2-7643C7541515}"/>
              </a:ext>
            </a:extLst>
          </p:cNvPr>
          <p:cNvSpPr txBox="1"/>
          <p:nvPr/>
        </p:nvSpPr>
        <p:spPr>
          <a:xfrm>
            <a:off x="1973170" y="1405026"/>
            <a:ext cx="8238930" cy="7371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Recursos FNDCT 2000-2023 (LOA)</a:t>
            </a:r>
          </a:p>
          <a:p>
            <a:pPr algn="ctr"/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(em R$ bilhão – Dados deflacionados pelo IPCA)</a:t>
            </a:r>
            <a:endParaRPr lang="pt-BR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4BF4C6-8044-45D6-FCA8-89DA1D0A6B40}"/>
              </a:ext>
            </a:extLst>
          </p:cNvPr>
          <p:cNvSpPr txBox="1"/>
          <p:nvPr/>
        </p:nvSpPr>
        <p:spPr>
          <a:xfrm>
            <a:off x="327825" y="364415"/>
            <a:ext cx="86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FNDCT</a:t>
            </a:r>
          </a:p>
        </p:txBody>
      </p:sp>
    </p:spTree>
    <p:extLst>
      <p:ext uri="{BB962C8B-B14F-4D97-AF65-F5344CB8AC3E}">
        <p14:creationId xmlns:p14="http://schemas.microsoft.com/office/powerpoint/2010/main" val="440186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FA3DD53-8C11-60F1-D0EA-553E2A9F739E}"/>
              </a:ext>
            </a:extLst>
          </p:cNvPr>
          <p:cNvSpPr/>
          <p:nvPr/>
        </p:nvSpPr>
        <p:spPr>
          <a:xfrm>
            <a:off x="1194006" y="1315059"/>
            <a:ext cx="9144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500"/>
              </a:spcAft>
              <a:buClr>
                <a:srgbClr val="FF6600"/>
              </a:buClr>
              <a:buFont typeface="Wingdings" charset="2"/>
              <a:buChar char="§"/>
            </a:pPr>
            <a:r>
              <a:rPr lang="pt-BR" b="1" dirty="0">
                <a:solidFill>
                  <a:schemeClr val="accent6"/>
                </a:solidFill>
              </a:rPr>
              <a:t>14 FUNDOS SETORIAIS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Aeronáutico – CT-AERO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do Agronegócio – CT-AGRO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para a Amazônia – CT-AMAZÔNIA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de Transporte </a:t>
            </a:r>
            <a:r>
              <a:rPr lang="pt-BR" dirty="0" err="1">
                <a:solidFill>
                  <a:schemeClr val="accent6"/>
                </a:solidFill>
                <a:cs typeface="Calibri" pitchFamily="34" charset="0"/>
              </a:rPr>
              <a:t>Aquaviário</a:t>
            </a: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 e Construção Naval – CT-AQUA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de Biotecnologia – CT-BIOTEC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de Energia – CT-ENERG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Espacial – CT-ESPACIAL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de Recursos Hídricos – CT-HIDRO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de Tecnologia da Informação – CT-INFO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de Saúde – CT-SAÚDE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de Transportes Terrestres e Hidroviários – CT-TRANSPORTE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do Petróleo e Gás Natural – CT-PETRO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Setorial de Recursos Minerais – CT-MINERAL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Inovar Auto</a:t>
            </a:r>
          </a:p>
          <a:p>
            <a:pPr marL="285750" indent="-285750" algn="just">
              <a:spcBef>
                <a:spcPts val="400"/>
              </a:spcBef>
              <a:spcAft>
                <a:spcPts val="50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pt-BR" b="1" dirty="0">
                <a:solidFill>
                  <a:schemeClr val="accent6"/>
                </a:solidFill>
              </a:rPr>
              <a:t>2 FUNDOS NÃO SETORIAIS (CT-FVA e CT-Infra) - Ações Transversais 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Verde Amarelo – CT-FVA</a:t>
            </a:r>
          </a:p>
          <a:p>
            <a:pPr marL="557213" lvl="1" indent="-285750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accent6"/>
                </a:solidFill>
                <a:cs typeface="Calibri" pitchFamily="34" charset="0"/>
              </a:rPr>
              <a:t>Fundo de Infraestrutura – CT-INFRA</a:t>
            </a:r>
          </a:p>
          <a:p>
            <a:pPr algn="just">
              <a:spcBef>
                <a:spcPts val="400"/>
              </a:spcBef>
              <a:spcAft>
                <a:spcPts val="500"/>
              </a:spcAft>
              <a:buClr>
                <a:srgbClr val="FF6600"/>
              </a:buClr>
              <a:defRPr/>
            </a:pPr>
            <a:endParaRPr lang="pt-BR" dirty="0"/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E57C3564-2A43-046E-EDAF-D03A5DB28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D45A72-376B-2DC1-6B03-581E5D4B06F0}"/>
              </a:ext>
            </a:extLst>
          </p:cNvPr>
          <p:cNvSpPr txBox="1"/>
          <p:nvPr/>
        </p:nvSpPr>
        <p:spPr>
          <a:xfrm>
            <a:off x="1927184" y="275516"/>
            <a:ext cx="10304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Fundos Setoriais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7665336-E3F8-C4F1-EB6F-2237C4EA6EFC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C28879-B944-8201-A9E5-74A2F2E43CC9}"/>
              </a:ext>
            </a:extLst>
          </p:cNvPr>
          <p:cNvSpPr txBox="1"/>
          <p:nvPr/>
        </p:nvSpPr>
        <p:spPr>
          <a:xfrm>
            <a:off x="327825" y="364415"/>
            <a:ext cx="86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FNDCT</a:t>
            </a:r>
          </a:p>
        </p:txBody>
      </p:sp>
    </p:spTree>
    <p:extLst>
      <p:ext uri="{BB962C8B-B14F-4D97-AF65-F5344CB8AC3E}">
        <p14:creationId xmlns:p14="http://schemas.microsoft.com/office/powerpoint/2010/main" val="417042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3" name="CaixaDeTexto 7">
            <a:extLst>
              <a:ext uri="{FF2B5EF4-FFF2-40B4-BE49-F238E27FC236}">
                <a16:creationId xmlns:a16="http://schemas.microsoft.com/office/drawing/2014/main" id="{AD3AFA2D-E3AA-1844-9F11-3C211973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452" y="6681060"/>
            <a:ext cx="1052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i="1" dirty="0">
                <a:solidFill>
                  <a:srgbClr val="005051"/>
                </a:solidFill>
                <a:latin typeface="Calibri" panose="020F0502020204030204" pitchFamily="34" charset="0"/>
              </a:rPr>
              <a:t>Fonte:  web </a:t>
            </a:r>
          </a:p>
        </p:txBody>
      </p:sp>
      <p:sp>
        <p:nvSpPr>
          <p:cNvPr id="51" name="TextBox 3">
            <a:extLst>
              <a:ext uri="{FF2B5EF4-FFF2-40B4-BE49-F238E27FC236}">
                <a16:creationId xmlns:a16="http://schemas.microsoft.com/office/drawing/2014/main" id="{66483FE2-C429-C843-5D39-85492295CD73}"/>
              </a:ext>
            </a:extLst>
          </p:cNvPr>
          <p:cNvSpPr txBox="1"/>
          <p:nvPr/>
        </p:nvSpPr>
        <p:spPr>
          <a:xfrm>
            <a:off x="358850" y="2091757"/>
            <a:ext cx="2976593" cy="367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0A4C4C"/>
                </a:solidFill>
                <a:latin typeface="Bebas Neue Bold"/>
                <a:cs typeface="Bebas Neue Bold"/>
              </a:rPr>
              <a:t>ATUANDO</a:t>
            </a:r>
          </a:p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DE4F29"/>
                </a:solidFill>
                <a:latin typeface="Bebas Neue Bold"/>
                <a:cs typeface="Bebas Neue Bold"/>
              </a:rPr>
              <a:t>TAMBÉM</a:t>
            </a:r>
          </a:p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DE4F29"/>
                </a:solidFill>
                <a:latin typeface="Bebas Neue Bold"/>
                <a:cs typeface="Bebas Neue Bold"/>
              </a:rPr>
              <a:t>EM TODAS AS</a:t>
            </a:r>
          </a:p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005051"/>
                </a:solidFill>
                <a:latin typeface="Bebas Neue Bold"/>
                <a:cs typeface="Bebas Neue Bold"/>
              </a:rPr>
              <a:t>ETAPAS DO PROCESSO DE INOVAÇÃO</a:t>
            </a:r>
          </a:p>
        </p:txBody>
      </p:sp>
      <p:sp>
        <p:nvSpPr>
          <p:cNvPr id="56" name="CaixaDeTexto 1">
            <a:extLst>
              <a:ext uri="{FF2B5EF4-FFF2-40B4-BE49-F238E27FC236}">
                <a16:creationId xmlns:a16="http://schemas.microsoft.com/office/drawing/2014/main" id="{5501569E-BC00-B3E3-4CB1-32663EBC2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8579EE3-8EC5-E0C1-3287-B58F0A93F2E4}"/>
              </a:ext>
            </a:extLst>
          </p:cNvPr>
          <p:cNvSpPr txBox="1"/>
          <p:nvPr/>
        </p:nvSpPr>
        <p:spPr>
          <a:xfrm>
            <a:off x="1915609" y="194578"/>
            <a:ext cx="10304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Zona de atuação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E8EEFE93-4356-4E92-7825-E895E306B8F5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2" name="Imagem 5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DBDA174-8EB7-524F-1204-DC9927A0B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314" y="1111646"/>
            <a:ext cx="7978899" cy="53902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A6F1CFB-6976-D36E-06AB-8654579F361B}"/>
              </a:ext>
            </a:extLst>
          </p:cNvPr>
          <p:cNvSpPr txBox="1"/>
          <p:nvPr/>
        </p:nvSpPr>
        <p:spPr>
          <a:xfrm>
            <a:off x="327825" y="364415"/>
            <a:ext cx="86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Finep</a:t>
            </a:r>
          </a:p>
        </p:txBody>
      </p:sp>
    </p:spTree>
    <p:extLst>
      <p:ext uri="{BB962C8B-B14F-4D97-AF65-F5344CB8AC3E}">
        <p14:creationId xmlns:p14="http://schemas.microsoft.com/office/powerpoint/2010/main" val="349172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196A6CCD-8225-40BC-AEC2-11C70B315F1E}"/>
              </a:ext>
            </a:extLst>
          </p:cNvPr>
          <p:cNvGrpSpPr/>
          <p:nvPr/>
        </p:nvGrpSpPr>
        <p:grpSpPr>
          <a:xfrm>
            <a:off x="-1415562" y="2031023"/>
            <a:ext cx="879231" cy="2176361"/>
            <a:chOff x="-513102" y="1666687"/>
            <a:chExt cx="470945" cy="176405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2C62AF2B-5932-4095-8326-1143079729B3}"/>
                </a:ext>
              </a:extLst>
            </p:cNvPr>
            <p:cNvSpPr/>
            <p:nvPr/>
          </p:nvSpPr>
          <p:spPr>
            <a:xfrm>
              <a:off x="-513102" y="1887601"/>
              <a:ext cx="470945" cy="217662"/>
            </a:xfrm>
            <a:prstGeom prst="rect">
              <a:avLst/>
            </a:prstGeom>
            <a:solidFill>
              <a:srgbClr val="DD4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769423A-4136-4065-8806-0D9287C821A6}"/>
                </a:ext>
              </a:extLst>
            </p:cNvPr>
            <p:cNvSpPr/>
            <p:nvPr/>
          </p:nvSpPr>
          <p:spPr>
            <a:xfrm>
              <a:off x="-513102" y="1666687"/>
              <a:ext cx="470945" cy="217662"/>
            </a:xfrm>
            <a:prstGeom prst="rect">
              <a:avLst/>
            </a:prstGeom>
            <a:solidFill>
              <a:srgbClr val="0050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FDE4FBF-48B8-4E7F-90FA-19488874E45F}"/>
                </a:ext>
              </a:extLst>
            </p:cNvPr>
            <p:cNvSpPr/>
            <p:nvPr/>
          </p:nvSpPr>
          <p:spPr>
            <a:xfrm>
              <a:off x="-513102" y="2108513"/>
              <a:ext cx="470945" cy="217662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FB7561-B060-42DD-8D89-CD12757E32E2}"/>
                </a:ext>
              </a:extLst>
            </p:cNvPr>
            <p:cNvSpPr/>
            <p:nvPr/>
          </p:nvSpPr>
          <p:spPr>
            <a:xfrm>
              <a:off x="-513102" y="2329427"/>
              <a:ext cx="470945" cy="217662"/>
            </a:xfrm>
            <a:prstGeom prst="rect">
              <a:avLst/>
            </a:prstGeom>
            <a:solidFill>
              <a:srgbClr val="695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DD9B534E-1908-4010-9840-4257A276D8F4}"/>
                </a:ext>
              </a:extLst>
            </p:cNvPr>
            <p:cNvSpPr/>
            <p:nvPr/>
          </p:nvSpPr>
          <p:spPr>
            <a:xfrm>
              <a:off x="-513102" y="3213078"/>
              <a:ext cx="470945" cy="217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1C7CA49-F01E-4780-AEE6-B25763848B9E}"/>
                </a:ext>
              </a:extLst>
            </p:cNvPr>
            <p:cNvSpPr/>
            <p:nvPr/>
          </p:nvSpPr>
          <p:spPr>
            <a:xfrm>
              <a:off x="-513102" y="2771253"/>
              <a:ext cx="470945" cy="217662"/>
            </a:xfrm>
            <a:prstGeom prst="rect">
              <a:avLst/>
            </a:prstGeom>
            <a:solidFill>
              <a:srgbClr val="7CC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61D56D3-C7D8-4EB7-8EA9-D2015010BA34}"/>
                </a:ext>
              </a:extLst>
            </p:cNvPr>
            <p:cNvSpPr/>
            <p:nvPr/>
          </p:nvSpPr>
          <p:spPr>
            <a:xfrm>
              <a:off x="-513102" y="2992168"/>
              <a:ext cx="470945" cy="217662"/>
            </a:xfrm>
            <a:prstGeom prst="rect">
              <a:avLst/>
            </a:prstGeom>
            <a:solidFill>
              <a:srgbClr val="8A8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F2297DF-771B-4204-8E7F-9BCA33A336B5}"/>
                </a:ext>
              </a:extLst>
            </p:cNvPr>
            <p:cNvSpPr/>
            <p:nvPr/>
          </p:nvSpPr>
          <p:spPr>
            <a:xfrm>
              <a:off x="-513102" y="2550338"/>
              <a:ext cx="470945" cy="217662"/>
            </a:xfrm>
            <a:prstGeom prst="rect">
              <a:avLst/>
            </a:prstGeom>
            <a:solidFill>
              <a:srgbClr val="0098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DD4F05"/>
                </a:solidFill>
              </a:endParaRPr>
            </a:p>
          </p:txBody>
        </p:sp>
      </p:grpSp>
      <p:sp>
        <p:nvSpPr>
          <p:cNvPr id="3" name="CaixaDeTexto 7">
            <a:extLst>
              <a:ext uri="{FF2B5EF4-FFF2-40B4-BE49-F238E27FC236}">
                <a16:creationId xmlns:a16="http://schemas.microsoft.com/office/drawing/2014/main" id="{AD3AFA2D-E3AA-1844-9F11-3C211973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452" y="6681060"/>
            <a:ext cx="1052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1200" i="1" dirty="0">
                <a:solidFill>
                  <a:srgbClr val="005051"/>
                </a:solidFill>
                <a:latin typeface="Calibri" panose="020F0502020204030204" pitchFamily="34" charset="0"/>
              </a:rPr>
              <a:t>Fonte:  web </a:t>
            </a:r>
          </a:p>
        </p:txBody>
      </p:sp>
      <p:sp>
        <p:nvSpPr>
          <p:cNvPr id="93" name="TextBox 3">
            <a:extLst>
              <a:ext uri="{FF2B5EF4-FFF2-40B4-BE49-F238E27FC236}">
                <a16:creationId xmlns:a16="http://schemas.microsoft.com/office/drawing/2014/main" id="{3E7B7035-5E41-84C5-DFEF-7C222C4B477A}"/>
              </a:ext>
            </a:extLst>
          </p:cNvPr>
          <p:cNvSpPr txBox="1"/>
          <p:nvPr/>
        </p:nvSpPr>
        <p:spPr>
          <a:xfrm>
            <a:off x="358850" y="2091757"/>
            <a:ext cx="313760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0A4C4C"/>
                </a:solidFill>
                <a:latin typeface="Bebas Neue Bold"/>
                <a:cs typeface="Bebas Neue Bold"/>
              </a:rPr>
              <a:t>COM OS INSTRUMENTOS </a:t>
            </a:r>
            <a:r>
              <a:rPr lang="en-US" sz="4800" dirty="0">
                <a:solidFill>
                  <a:srgbClr val="E05733"/>
                </a:solidFill>
                <a:latin typeface="Bebas Neue Bold"/>
                <a:cs typeface="Bebas Neue Bold"/>
              </a:rPr>
              <a:t>ADEQUADOS PARA CADA ETAPA</a:t>
            </a:r>
          </a:p>
        </p:txBody>
      </p:sp>
      <p:sp>
        <p:nvSpPr>
          <p:cNvPr id="94" name="CaixaDeTexto 1">
            <a:extLst>
              <a:ext uri="{FF2B5EF4-FFF2-40B4-BE49-F238E27FC236}">
                <a16:creationId xmlns:a16="http://schemas.microsoft.com/office/drawing/2014/main" id="{6F2F3856-457E-2623-7317-F9BDFF99E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75" y="-7574"/>
            <a:ext cx="12277870" cy="1175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F293F88A-F482-0EDD-70FB-FB0F3E78776B}"/>
              </a:ext>
            </a:extLst>
          </p:cNvPr>
          <p:cNvSpPr txBox="1"/>
          <p:nvPr/>
        </p:nvSpPr>
        <p:spPr>
          <a:xfrm>
            <a:off x="1915609" y="194578"/>
            <a:ext cx="103043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00505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Zona de atuação</a:t>
            </a:r>
          </a:p>
        </p:txBody>
      </p:sp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id="{BAAACF61-B100-7F08-F48B-4E43BA338BD6}"/>
              </a:ext>
            </a:extLst>
          </p:cNvPr>
          <p:cNvSpPr/>
          <p:nvPr/>
        </p:nvSpPr>
        <p:spPr>
          <a:xfrm>
            <a:off x="-820278" y="-51067"/>
            <a:ext cx="2480612" cy="1214706"/>
          </a:xfrm>
          <a:prstGeom prst="roundRect">
            <a:avLst>
              <a:gd name="adj" fmla="val 47141"/>
            </a:avLst>
          </a:prstGeom>
          <a:solidFill>
            <a:srgbClr val="E05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1400" b="1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Imagem 15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2D9C2110-4E3D-0B60-A713-2F2963964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616" y="1095105"/>
            <a:ext cx="7977600" cy="54335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DD374BC-00FA-0254-457A-822B916D89E2}"/>
              </a:ext>
            </a:extLst>
          </p:cNvPr>
          <p:cNvSpPr txBox="1"/>
          <p:nvPr/>
        </p:nvSpPr>
        <p:spPr>
          <a:xfrm>
            <a:off x="327825" y="364415"/>
            <a:ext cx="86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Finep</a:t>
            </a:r>
          </a:p>
        </p:txBody>
      </p:sp>
    </p:spTree>
    <p:extLst>
      <p:ext uri="{BB962C8B-B14F-4D97-AF65-F5344CB8AC3E}">
        <p14:creationId xmlns:p14="http://schemas.microsoft.com/office/powerpoint/2010/main" val="356544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7985</TotalTime>
  <Words>2920</Words>
  <Application>Microsoft Office PowerPoint</Application>
  <PresentationFormat>Widescreen</PresentationFormat>
  <Paragraphs>367</Paragraphs>
  <Slides>32</Slides>
  <Notes>29</Notes>
  <HiddenSlides>7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Bebas Neue Bold</vt:lpstr>
      <vt:lpstr>Calibri</vt:lpstr>
      <vt:lpstr>Calibri Light</vt:lpstr>
      <vt:lpstr>Poppins</vt:lpstr>
      <vt:lpstr>Tahoma</vt:lpstr>
      <vt:lpstr>Verdana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Ana Couto Branding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Abraao de Moraes</cp:lastModifiedBy>
  <cp:revision>203</cp:revision>
  <dcterms:created xsi:type="dcterms:W3CDTF">2013-11-12T13:20:39Z</dcterms:created>
  <dcterms:modified xsi:type="dcterms:W3CDTF">2024-07-01T18:42:57Z</dcterms:modified>
</cp:coreProperties>
</file>